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sldIdLst>
    <p:sldId id="342" r:id="rId5"/>
    <p:sldId id="351" r:id="rId6"/>
    <p:sldId id="352" r:id="rId7"/>
    <p:sldId id="357" r:id="rId8"/>
    <p:sldId id="354" r:id="rId9"/>
    <p:sldId id="359" r:id="rId10"/>
    <p:sldId id="360" r:id="rId11"/>
    <p:sldId id="348" r:id="rId12"/>
    <p:sldId id="361" r:id="rId13"/>
    <p:sldId id="362" r:id="rId14"/>
    <p:sldId id="363" r:id="rId15"/>
    <p:sldId id="365" r:id="rId16"/>
    <p:sldId id="366" r:id="rId17"/>
    <p:sldId id="364" r:id="rId18"/>
    <p:sldId id="367" r:id="rId19"/>
    <p:sldId id="368" r:id="rId20"/>
    <p:sldId id="355" r:id="rId21"/>
    <p:sldId id="369" r:id="rId22"/>
    <p:sldId id="370" r:id="rId23"/>
    <p:sldId id="35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AB4D6"/>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91873" autoAdjust="0"/>
  </p:normalViewPr>
  <p:slideViewPr>
    <p:cSldViewPr snapToGrid="0" snapToObjects="1" showGuides="1">
      <p:cViewPr varScale="1">
        <p:scale>
          <a:sx n="102" d="100"/>
          <a:sy n="102" d="100"/>
        </p:scale>
        <p:origin x="1515" y="-1095"/>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8/10/relationships/authors" Target="authors.xml"/></Relationships>
</file>

<file path=ppt/media/hdphoto1.wdp>
</file>

<file path=ppt/media/image1.png>
</file>

<file path=ppt/media/image10.png>
</file>

<file path=ppt/media/image10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12/7/2023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3177418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5</a:t>
            </a:fld>
            <a:endParaRPr lang="en-US" dirty="0"/>
          </a:p>
        </p:txBody>
      </p:sp>
    </p:spTree>
    <p:extLst>
      <p:ext uri="{BB962C8B-B14F-4D97-AF65-F5344CB8AC3E}">
        <p14:creationId xmlns:p14="http://schemas.microsoft.com/office/powerpoint/2010/main" val="3412898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7</a:t>
            </a:fld>
            <a:endParaRPr lang="en-US" dirty="0"/>
          </a:p>
        </p:txBody>
      </p:sp>
    </p:spTree>
    <p:extLst>
      <p:ext uri="{BB962C8B-B14F-4D97-AF65-F5344CB8AC3E}">
        <p14:creationId xmlns:p14="http://schemas.microsoft.com/office/powerpoint/2010/main" val="6210394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14</a:t>
            </a:fld>
            <a:endParaRPr lang="en-US" dirty="0"/>
          </a:p>
        </p:txBody>
      </p:sp>
    </p:spTree>
    <p:extLst>
      <p:ext uri="{BB962C8B-B14F-4D97-AF65-F5344CB8AC3E}">
        <p14:creationId xmlns:p14="http://schemas.microsoft.com/office/powerpoint/2010/main" val="217768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15</a:t>
            </a:fld>
            <a:endParaRPr lang="en-US" dirty="0"/>
          </a:p>
        </p:txBody>
      </p:sp>
    </p:spTree>
    <p:extLst>
      <p:ext uri="{BB962C8B-B14F-4D97-AF65-F5344CB8AC3E}">
        <p14:creationId xmlns:p14="http://schemas.microsoft.com/office/powerpoint/2010/main" val="32412204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16</a:t>
            </a:fld>
            <a:endParaRPr lang="en-US" dirty="0"/>
          </a:p>
        </p:txBody>
      </p:sp>
    </p:spTree>
    <p:extLst>
      <p:ext uri="{BB962C8B-B14F-4D97-AF65-F5344CB8AC3E}">
        <p14:creationId xmlns:p14="http://schemas.microsoft.com/office/powerpoint/2010/main" val="3294692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17</a:t>
            </a:fld>
            <a:endParaRPr lang="en-US" dirty="0"/>
          </a:p>
        </p:txBody>
      </p:sp>
    </p:spTree>
    <p:extLst>
      <p:ext uri="{BB962C8B-B14F-4D97-AF65-F5344CB8AC3E}">
        <p14:creationId xmlns:p14="http://schemas.microsoft.com/office/powerpoint/2010/main" val="38204942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0.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dirty="0"/>
              <a:t>TEMPORAL</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p:txBody>
          <a:bodyPr/>
          <a:lstStyle/>
          <a:p>
            <a:r>
              <a:rPr lang="en-US" dirty="0"/>
              <a:t>METRICS</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t>Cammie Newmyer</a:t>
            </a:r>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93A1581-B940-BF74-A24A-267C782E32D4}"/>
                  </a:ext>
                </a:extLst>
              </p:cNvPr>
              <p:cNvSpPr txBox="1"/>
              <p:nvPr/>
            </p:nvSpPr>
            <p:spPr>
              <a:xfrm>
                <a:off x="10594109" y="5865092"/>
                <a:ext cx="1343891" cy="839974"/>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kumimoji="0" lang="en-US" sz="1800" b="0" i="1"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ctrlPr>
                        </m:sSubPr>
                        <m:e>
                          <m:r>
                            <m:rPr>
                              <m:sty m:val="p"/>
                            </m:rPr>
                            <a:rPr kumimoji="0" lang="en-US" sz="1800" b="0" i="0"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t>C</m:t>
                          </m:r>
                        </m:e>
                        <m:sub>
                          <m:r>
                            <m:rPr>
                              <m:sty m:val="p"/>
                            </m:rPr>
                            <a:rPr kumimoji="0" lang="en-US" sz="1800" b="0" i="0"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t>r</m:t>
                          </m:r>
                        </m:sub>
                      </m:sSub>
                      <m:r>
                        <a:rPr kumimoji="0" lang="en-US" sz="1800" b="0" i="0"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t>=</m:t>
                      </m:r>
                      <m:f>
                        <m:fPr>
                          <m:ctrlPr>
                            <a:rPr kumimoji="0" lang="en-US" sz="1800" b="0" i="1"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ctrlPr>
                        </m:fPr>
                        <m:num>
                          <m:r>
                            <m:rPr>
                              <m:sty m:val="p"/>
                            </m:rPr>
                            <a:rPr kumimoji="0" lang="el-GR" sz="1800" b="0" i="0"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t>Δ</m:t>
                          </m:r>
                          <m:r>
                            <a:rPr kumimoji="0" lang="en-US" sz="1800" b="0" i="1"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t>𝑡</m:t>
                          </m:r>
                        </m:num>
                        <m:den>
                          <m:f>
                            <m:fPr>
                              <m:ctrlPr>
                                <a:rPr kumimoji="0" lang="en-US" sz="1800" b="0" i="1"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ctrlPr>
                            </m:fPr>
                            <m:num>
                              <m:r>
                                <a:rPr kumimoji="0" lang="en-US" sz="1800" b="0" i="1"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t>𝑑</m:t>
                              </m:r>
                            </m:num>
                            <m:den>
                              <m:r>
                                <a:rPr kumimoji="0" lang="en-US" sz="1800" b="0" i="1" u="none" strike="noStrike" kern="1200" cap="none" spc="0" normalizeH="0" baseline="0" noProof="0" smtClean="0">
                                  <a:ln>
                                    <a:noFill/>
                                  </a:ln>
                                  <a:solidFill>
                                    <a:srgbClr val="FC4EFB"/>
                                  </a:solidFill>
                                  <a:effectLst/>
                                  <a:uLnTx/>
                                  <a:uFillTx/>
                                  <a:latin typeface="Cambria Math" panose="02040503050406030204" pitchFamily="18" charset="0"/>
                                  <a:ea typeface="+mn-ea"/>
                                  <a:cs typeface="+mn-cs"/>
                                </a:rPr>
                                <m:t>𝑟</m:t>
                              </m:r>
                            </m:den>
                          </m:f>
                        </m:den>
                      </m:f>
                    </m:oMath>
                  </m:oMathPara>
                </a14:m>
                <a:endParaRPr lang="en-US" dirty="0"/>
              </a:p>
            </p:txBody>
          </p:sp>
        </mc:Choice>
        <mc:Fallback xmlns="">
          <p:sp>
            <p:nvSpPr>
              <p:cNvPr id="5" name="TextBox 4">
                <a:extLst>
                  <a:ext uri="{FF2B5EF4-FFF2-40B4-BE49-F238E27FC236}">
                    <a16:creationId xmlns:a16="http://schemas.microsoft.com/office/drawing/2014/main" id="{993A1581-B940-BF74-A24A-267C782E32D4}"/>
                  </a:ext>
                </a:extLst>
              </p:cNvPr>
              <p:cNvSpPr txBox="1">
                <a:spLocks noRot="1" noChangeAspect="1" noMove="1" noResize="1" noEditPoints="1" noAdjustHandles="1" noChangeArrowheads="1" noChangeShapeType="1" noTextEdit="1"/>
              </p:cNvSpPr>
              <p:nvPr/>
            </p:nvSpPr>
            <p:spPr>
              <a:xfrm>
                <a:off x="10594109" y="5865092"/>
                <a:ext cx="1343891" cy="839974"/>
              </a:xfrm>
              <a:prstGeom prst="rect">
                <a:avLst/>
              </a:prstGeo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1947BF8-7E01-EFC3-979D-E40CEE6ADF5E}"/>
              </a:ext>
            </a:extLst>
          </p:cNvPr>
          <p:cNvSpPr>
            <a:spLocks noGrp="1"/>
          </p:cNvSpPr>
          <p:nvPr>
            <p:ph type="body" sz="quarter" idx="30"/>
          </p:nvPr>
        </p:nvSpPr>
        <p:spPr>
          <a:xfrm>
            <a:off x="835024" y="5914561"/>
            <a:ext cx="5159376" cy="676762"/>
          </a:xfrm>
        </p:spPr>
        <p:txBody>
          <a:bodyPr/>
          <a:lstStyle/>
          <a:p>
            <a:pPr algn="ctr"/>
            <a:r>
              <a:rPr lang="en-US" sz="1800" dirty="0"/>
              <a:t>Distribution of </a:t>
            </a:r>
            <a:r>
              <a:rPr lang="en-US" sz="1800" dirty="0">
                <a:solidFill>
                  <a:schemeClr val="tx2"/>
                </a:solidFill>
              </a:rPr>
              <a:t>C</a:t>
            </a:r>
            <a:r>
              <a:rPr lang="en-US" sz="1800" baseline="-25000" dirty="0">
                <a:solidFill>
                  <a:schemeClr val="tx2"/>
                </a:solidFill>
              </a:rPr>
              <a:t>r</a:t>
            </a:r>
            <a:r>
              <a:rPr lang="en-US" sz="1800" dirty="0">
                <a:solidFill>
                  <a:schemeClr val="tx2"/>
                </a:solidFill>
              </a:rPr>
              <a:t> </a:t>
            </a:r>
            <a:r>
              <a:rPr lang="en-US" sz="1800" dirty="0"/>
              <a:t>within the dataset.</a:t>
            </a:r>
          </a:p>
          <a:p>
            <a:pPr algn="ctr"/>
            <a:r>
              <a:rPr lang="en-US" sz="1400" dirty="0"/>
              <a:t>(The data is skewed to time moving faster.)</a:t>
            </a:r>
          </a:p>
        </p:txBody>
      </p:sp>
      <p:pic>
        <p:nvPicPr>
          <p:cNvPr id="11" name="Content Placeholder 10">
            <a:extLst>
              <a:ext uri="{FF2B5EF4-FFF2-40B4-BE49-F238E27FC236}">
                <a16:creationId xmlns:a16="http://schemas.microsoft.com/office/drawing/2014/main" id="{FE604ABB-1DB5-7FDE-67A5-1F0F547989D9}"/>
              </a:ext>
            </a:extLst>
          </p:cNvPr>
          <p:cNvPicPr>
            <a:picLocks noGrp="1" noChangeAspect="1"/>
          </p:cNvPicPr>
          <p:nvPr>
            <p:ph sz="quarter" idx="35"/>
          </p:nvPr>
        </p:nvPicPr>
        <p:blipFill>
          <a:blip r:embed="rId2"/>
          <a:stretch>
            <a:fillRect/>
          </a:stretch>
        </p:blipFill>
        <p:spPr>
          <a:xfrm>
            <a:off x="835025" y="2045266"/>
            <a:ext cx="4983163" cy="3726319"/>
          </a:xfrm>
        </p:spPr>
      </p:pic>
      <p:pic>
        <p:nvPicPr>
          <p:cNvPr id="13" name="Content Placeholder 12">
            <a:extLst>
              <a:ext uri="{FF2B5EF4-FFF2-40B4-BE49-F238E27FC236}">
                <a16:creationId xmlns:a16="http://schemas.microsoft.com/office/drawing/2014/main" id="{53D2E33F-6E95-E837-F1D8-D8D2AF0301DE}"/>
              </a:ext>
            </a:extLst>
          </p:cNvPr>
          <p:cNvPicPr>
            <a:picLocks noGrp="1" noChangeAspect="1"/>
          </p:cNvPicPr>
          <p:nvPr>
            <p:ph sz="quarter" idx="36"/>
          </p:nvPr>
        </p:nvPicPr>
        <p:blipFill>
          <a:blip r:embed="rId3"/>
          <a:stretch>
            <a:fillRect/>
          </a:stretch>
        </p:blipFill>
        <p:spPr>
          <a:xfrm>
            <a:off x="6413938" y="2039150"/>
            <a:ext cx="4997669" cy="3732436"/>
          </a:xfrm>
        </p:spPr>
      </p:pic>
      <p:sp>
        <p:nvSpPr>
          <p:cNvPr id="8" name="Slide Number Placeholder 7">
            <a:extLst>
              <a:ext uri="{FF2B5EF4-FFF2-40B4-BE49-F238E27FC236}">
                <a16:creationId xmlns:a16="http://schemas.microsoft.com/office/drawing/2014/main" id="{86C8CB86-FC79-A955-3296-F7FE3B3B2634}"/>
              </a:ext>
            </a:extLst>
          </p:cNvPr>
          <p:cNvSpPr>
            <a:spLocks noGrp="1"/>
          </p:cNvSpPr>
          <p:nvPr>
            <p:ph type="sldNum" sz="quarter" idx="12"/>
          </p:nvPr>
        </p:nvSpPr>
        <p:spPr/>
        <p:txBody>
          <a:bodyPr/>
          <a:lstStyle/>
          <a:p>
            <a:fld id="{FE024F78-56A6-7740-B68D-8D4D026EDF3F}" type="slidenum">
              <a:rPr lang="en-US" smtClean="0"/>
              <a:pPr/>
              <a:t>10</a:t>
            </a:fld>
            <a:endParaRPr lang="en-US" dirty="0"/>
          </a:p>
        </p:txBody>
      </p:sp>
      <p:sp>
        <p:nvSpPr>
          <p:cNvPr id="9" name="Title 2">
            <a:extLst>
              <a:ext uri="{FF2B5EF4-FFF2-40B4-BE49-F238E27FC236}">
                <a16:creationId xmlns:a16="http://schemas.microsoft.com/office/drawing/2014/main" id="{5113B985-5679-459C-6E89-5B4A804EE508}"/>
              </a:ext>
            </a:extLst>
          </p:cNvPr>
          <p:cNvSpPr>
            <a:spLocks noGrp="1"/>
          </p:cNvSpPr>
          <p:nvPr>
            <p:ph type="title"/>
          </p:nvPr>
        </p:nvSpPr>
        <p:spPr>
          <a:xfrm>
            <a:off x="835025" y="365125"/>
            <a:ext cx="10515600" cy="1325563"/>
          </a:xfrm>
        </p:spPr>
        <p:txBody>
          <a:bodyPr/>
          <a:lstStyle/>
          <a:p>
            <a:r>
              <a:rPr lang="en-US" dirty="0"/>
              <a:t>EDA Distribution and Density Plots </a:t>
            </a:r>
          </a:p>
        </p:txBody>
      </p:sp>
      <p:sp>
        <p:nvSpPr>
          <p:cNvPr id="14" name="Text Placeholder 2">
            <a:extLst>
              <a:ext uri="{FF2B5EF4-FFF2-40B4-BE49-F238E27FC236}">
                <a16:creationId xmlns:a16="http://schemas.microsoft.com/office/drawing/2014/main" id="{B06A83E5-F3AC-2E5A-8219-9F04C06E9DB8}"/>
              </a:ext>
            </a:extLst>
          </p:cNvPr>
          <p:cNvSpPr>
            <a:spLocks noGrp="1"/>
          </p:cNvSpPr>
          <p:nvPr>
            <p:ph type="body" sz="quarter" idx="32"/>
          </p:nvPr>
        </p:nvSpPr>
        <p:spPr>
          <a:xfrm>
            <a:off x="6413938" y="5965054"/>
            <a:ext cx="5283200" cy="522288"/>
          </a:xfrm>
        </p:spPr>
        <p:txBody>
          <a:bodyPr/>
          <a:lstStyle/>
          <a:p>
            <a:pPr algn="ctr"/>
            <a:r>
              <a:rPr lang="en-US" sz="1800" dirty="0"/>
              <a:t>Density of </a:t>
            </a:r>
            <a:r>
              <a:rPr lang="en-US" sz="1800" dirty="0">
                <a:solidFill>
                  <a:schemeClr val="tx2"/>
                </a:solidFill>
              </a:rPr>
              <a:t>C</a:t>
            </a:r>
            <a:r>
              <a:rPr lang="en-US" sz="1800" baseline="-25000" dirty="0">
                <a:solidFill>
                  <a:schemeClr val="tx2"/>
                </a:solidFill>
              </a:rPr>
              <a:t>r</a:t>
            </a:r>
            <a:r>
              <a:rPr lang="en-US" sz="1800" dirty="0">
                <a:solidFill>
                  <a:schemeClr val="tx2"/>
                </a:solidFill>
              </a:rPr>
              <a:t> </a:t>
            </a:r>
            <a:r>
              <a:rPr lang="en-US" sz="1800" dirty="0"/>
              <a:t>within the dataset.</a:t>
            </a:r>
          </a:p>
          <a:p>
            <a:pPr algn="ctr"/>
            <a:r>
              <a:rPr lang="en-US" sz="1400" dirty="0"/>
              <a:t>(The data is skewed to time moving faster.)</a:t>
            </a:r>
          </a:p>
        </p:txBody>
      </p:sp>
      <p:pic>
        <p:nvPicPr>
          <p:cNvPr id="15" name="Picture 14">
            <a:extLst>
              <a:ext uri="{FF2B5EF4-FFF2-40B4-BE49-F238E27FC236}">
                <a16:creationId xmlns:a16="http://schemas.microsoft.com/office/drawing/2014/main" id="{A1BE94C2-A73D-E8AA-7CAD-F273D3BE62B6}"/>
              </a:ext>
            </a:extLst>
          </p:cNvPr>
          <p:cNvPicPr>
            <a:picLocks noChangeAspect="1"/>
          </p:cNvPicPr>
          <p:nvPr/>
        </p:nvPicPr>
        <p:blipFill>
          <a:blip r:embed="rId4"/>
          <a:stretch>
            <a:fillRect/>
          </a:stretch>
        </p:blipFill>
        <p:spPr>
          <a:xfrm>
            <a:off x="170757" y="431393"/>
            <a:ext cx="1341236" cy="841321"/>
          </a:xfrm>
          <a:prstGeom prst="rect">
            <a:avLst/>
          </a:prstGeom>
        </p:spPr>
      </p:pic>
    </p:spTree>
    <p:extLst>
      <p:ext uri="{BB962C8B-B14F-4D97-AF65-F5344CB8AC3E}">
        <p14:creationId xmlns:p14="http://schemas.microsoft.com/office/powerpoint/2010/main" val="4578440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1947BF8-7E01-EFC3-979D-E40CEE6ADF5E}"/>
              </a:ext>
            </a:extLst>
          </p:cNvPr>
          <p:cNvSpPr>
            <a:spLocks noGrp="1"/>
          </p:cNvSpPr>
          <p:nvPr>
            <p:ph type="body" sz="quarter" idx="30"/>
          </p:nvPr>
        </p:nvSpPr>
        <p:spPr>
          <a:xfrm>
            <a:off x="234914" y="1877442"/>
            <a:ext cx="5499538" cy="676762"/>
          </a:xfrm>
        </p:spPr>
        <p:txBody>
          <a:bodyPr/>
          <a:lstStyle/>
          <a:p>
            <a:pPr algn="ctr"/>
            <a:r>
              <a:rPr lang="en-US" sz="1800" dirty="0"/>
              <a:t>Density of </a:t>
            </a:r>
            <a:r>
              <a:rPr lang="en-US" sz="1800" dirty="0">
                <a:solidFill>
                  <a:schemeClr val="tx2"/>
                </a:solidFill>
              </a:rPr>
              <a:t>C</a:t>
            </a:r>
            <a:r>
              <a:rPr lang="en-US" sz="1800" baseline="-25000" dirty="0">
                <a:solidFill>
                  <a:schemeClr val="tx2"/>
                </a:solidFill>
              </a:rPr>
              <a:t>r</a:t>
            </a:r>
            <a:r>
              <a:rPr lang="en-US" sz="1800" dirty="0">
                <a:solidFill>
                  <a:schemeClr val="tx2"/>
                </a:solidFill>
              </a:rPr>
              <a:t> </a:t>
            </a:r>
            <a:r>
              <a:rPr lang="en-US" sz="1800" dirty="0"/>
              <a:t>within Age Groups.</a:t>
            </a:r>
          </a:p>
          <a:p>
            <a:pPr algn="ctr"/>
            <a:r>
              <a:rPr lang="en-US" sz="1400" dirty="0"/>
              <a:t>(As you age you experience time moving faster.)</a:t>
            </a:r>
          </a:p>
        </p:txBody>
      </p:sp>
      <p:pic>
        <p:nvPicPr>
          <p:cNvPr id="11" name="Content Placeholder 10">
            <a:extLst>
              <a:ext uri="{FF2B5EF4-FFF2-40B4-BE49-F238E27FC236}">
                <a16:creationId xmlns:a16="http://schemas.microsoft.com/office/drawing/2014/main" id="{FE604ABB-1DB5-7FDE-67A5-1F0F547989D9}"/>
              </a:ext>
            </a:extLst>
          </p:cNvPr>
          <p:cNvPicPr>
            <a:picLocks noGrp="1" noChangeAspect="1"/>
          </p:cNvPicPr>
          <p:nvPr>
            <p:ph sz="quarter" idx="35"/>
          </p:nvPr>
        </p:nvPicPr>
        <p:blipFill>
          <a:blip r:embed="rId2"/>
          <a:srcRect/>
          <a:stretch/>
        </p:blipFill>
        <p:spPr>
          <a:xfrm>
            <a:off x="234914" y="2814769"/>
            <a:ext cx="5372535" cy="4017484"/>
          </a:xfrm>
        </p:spPr>
      </p:pic>
      <p:pic>
        <p:nvPicPr>
          <p:cNvPr id="13" name="Content Placeholder 12">
            <a:extLst>
              <a:ext uri="{FF2B5EF4-FFF2-40B4-BE49-F238E27FC236}">
                <a16:creationId xmlns:a16="http://schemas.microsoft.com/office/drawing/2014/main" id="{53D2E33F-6E95-E837-F1D8-D8D2AF0301DE}"/>
              </a:ext>
            </a:extLst>
          </p:cNvPr>
          <p:cNvPicPr>
            <a:picLocks noGrp="1" noChangeAspect="1"/>
          </p:cNvPicPr>
          <p:nvPr>
            <p:ph sz="quarter" idx="36"/>
          </p:nvPr>
        </p:nvPicPr>
        <p:blipFill>
          <a:blip r:embed="rId3"/>
          <a:srcRect/>
          <a:stretch/>
        </p:blipFill>
        <p:spPr>
          <a:xfrm>
            <a:off x="6300789" y="2814769"/>
            <a:ext cx="5680364" cy="4012399"/>
          </a:xfrm>
        </p:spPr>
      </p:pic>
      <p:sp>
        <p:nvSpPr>
          <p:cNvPr id="8" name="Slide Number Placeholder 7">
            <a:extLst>
              <a:ext uri="{FF2B5EF4-FFF2-40B4-BE49-F238E27FC236}">
                <a16:creationId xmlns:a16="http://schemas.microsoft.com/office/drawing/2014/main" id="{86C8CB86-FC79-A955-3296-F7FE3B3B2634}"/>
              </a:ext>
            </a:extLst>
          </p:cNvPr>
          <p:cNvSpPr>
            <a:spLocks noGrp="1"/>
          </p:cNvSpPr>
          <p:nvPr>
            <p:ph type="sldNum" sz="quarter" idx="12"/>
          </p:nvPr>
        </p:nvSpPr>
        <p:spPr/>
        <p:txBody>
          <a:bodyPr/>
          <a:lstStyle/>
          <a:p>
            <a:fld id="{FE024F78-56A6-7740-B68D-8D4D026EDF3F}" type="slidenum">
              <a:rPr lang="en-US" smtClean="0"/>
              <a:pPr/>
              <a:t>11</a:t>
            </a:fld>
            <a:endParaRPr lang="en-US" dirty="0"/>
          </a:p>
        </p:txBody>
      </p:sp>
      <p:sp>
        <p:nvSpPr>
          <p:cNvPr id="9" name="Title 2">
            <a:extLst>
              <a:ext uri="{FF2B5EF4-FFF2-40B4-BE49-F238E27FC236}">
                <a16:creationId xmlns:a16="http://schemas.microsoft.com/office/drawing/2014/main" id="{5113B985-5679-459C-6E89-5B4A804EE508}"/>
              </a:ext>
            </a:extLst>
          </p:cNvPr>
          <p:cNvSpPr>
            <a:spLocks noGrp="1"/>
          </p:cNvSpPr>
          <p:nvPr>
            <p:ph type="title"/>
          </p:nvPr>
        </p:nvSpPr>
        <p:spPr>
          <a:xfrm>
            <a:off x="835025" y="49408"/>
            <a:ext cx="10515600" cy="1325563"/>
          </a:xfrm>
        </p:spPr>
        <p:txBody>
          <a:bodyPr/>
          <a:lstStyle/>
          <a:p>
            <a:r>
              <a:rPr lang="en-US" dirty="0"/>
              <a:t>EDA Violin Plots </a:t>
            </a:r>
            <a:br>
              <a:rPr lang="en-US" dirty="0"/>
            </a:br>
            <a:r>
              <a:rPr lang="en-US" dirty="0"/>
              <a:t>Age and Sex Distribution by Time Perception</a:t>
            </a:r>
          </a:p>
        </p:txBody>
      </p:sp>
      <p:sp>
        <p:nvSpPr>
          <p:cNvPr id="14" name="Text Placeholder 2">
            <a:extLst>
              <a:ext uri="{FF2B5EF4-FFF2-40B4-BE49-F238E27FC236}">
                <a16:creationId xmlns:a16="http://schemas.microsoft.com/office/drawing/2014/main" id="{B06A83E5-F3AC-2E5A-8219-9F04C06E9DB8}"/>
              </a:ext>
            </a:extLst>
          </p:cNvPr>
          <p:cNvSpPr>
            <a:spLocks noGrp="1"/>
          </p:cNvSpPr>
          <p:nvPr>
            <p:ph type="body" sz="quarter" idx="32"/>
          </p:nvPr>
        </p:nvSpPr>
        <p:spPr>
          <a:xfrm>
            <a:off x="6231878" y="1845421"/>
            <a:ext cx="5818186" cy="522288"/>
          </a:xfrm>
        </p:spPr>
        <p:txBody>
          <a:bodyPr/>
          <a:lstStyle/>
          <a:p>
            <a:pPr algn="ctr"/>
            <a:r>
              <a:rPr lang="en-US" sz="1800" dirty="0"/>
              <a:t>Density of Age Groups by </a:t>
            </a:r>
            <a:r>
              <a:rPr lang="en-US" sz="1800" dirty="0">
                <a:solidFill>
                  <a:schemeClr val="tx2"/>
                </a:solidFill>
              </a:rPr>
              <a:t>C</a:t>
            </a:r>
            <a:r>
              <a:rPr lang="en-US" sz="1800" baseline="-25000" dirty="0">
                <a:solidFill>
                  <a:schemeClr val="tx2"/>
                </a:solidFill>
              </a:rPr>
              <a:t>r</a:t>
            </a:r>
            <a:r>
              <a:rPr lang="en-US" sz="1800" dirty="0"/>
              <a:t>.</a:t>
            </a:r>
          </a:p>
          <a:p>
            <a:pPr algn="just"/>
            <a:r>
              <a:rPr lang="en-US" sz="1400" dirty="0"/>
              <a:t>(The data is skewed to perceive time slower the younger the subject is. The majority of average time perception occurs at younger ages as well.)</a:t>
            </a:r>
          </a:p>
        </p:txBody>
      </p:sp>
      <p:pic>
        <p:nvPicPr>
          <p:cNvPr id="5" name="Picture 4">
            <a:extLst>
              <a:ext uri="{FF2B5EF4-FFF2-40B4-BE49-F238E27FC236}">
                <a16:creationId xmlns:a16="http://schemas.microsoft.com/office/drawing/2014/main" id="{79CB6AF0-B8BD-ABFD-8EA2-BDD1EE9808EC}"/>
              </a:ext>
            </a:extLst>
          </p:cNvPr>
          <p:cNvPicPr>
            <a:picLocks noChangeAspect="1"/>
          </p:cNvPicPr>
          <p:nvPr/>
        </p:nvPicPr>
        <p:blipFill>
          <a:blip r:embed="rId4"/>
          <a:stretch>
            <a:fillRect/>
          </a:stretch>
        </p:blipFill>
        <p:spPr>
          <a:xfrm>
            <a:off x="10639917" y="230912"/>
            <a:ext cx="1341236" cy="841321"/>
          </a:xfrm>
          <a:prstGeom prst="rect">
            <a:avLst/>
          </a:prstGeom>
        </p:spPr>
      </p:pic>
    </p:spTree>
    <p:extLst>
      <p:ext uri="{BB962C8B-B14F-4D97-AF65-F5344CB8AC3E}">
        <p14:creationId xmlns:p14="http://schemas.microsoft.com/office/powerpoint/2010/main" val="1004726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86C8CB86-FC79-A955-3296-F7FE3B3B2634}"/>
              </a:ext>
            </a:extLst>
          </p:cNvPr>
          <p:cNvSpPr>
            <a:spLocks noGrp="1"/>
          </p:cNvSpPr>
          <p:nvPr>
            <p:ph type="sldNum" sz="quarter" idx="12"/>
          </p:nvPr>
        </p:nvSpPr>
        <p:spPr/>
        <p:txBody>
          <a:bodyPr/>
          <a:lstStyle/>
          <a:p>
            <a:fld id="{FE024F78-56A6-7740-B68D-8D4D026EDF3F}" type="slidenum">
              <a:rPr lang="en-US" smtClean="0"/>
              <a:pPr/>
              <a:t>12</a:t>
            </a:fld>
            <a:endParaRPr lang="en-US" dirty="0"/>
          </a:p>
        </p:txBody>
      </p:sp>
      <p:sp>
        <p:nvSpPr>
          <p:cNvPr id="9" name="Title 2">
            <a:extLst>
              <a:ext uri="{FF2B5EF4-FFF2-40B4-BE49-F238E27FC236}">
                <a16:creationId xmlns:a16="http://schemas.microsoft.com/office/drawing/2014/main" id="{5113B985-5679-459C-6E89-5B4A804EE508}"/>
              </a:ext>
            </a:extLst>
          </p:cNvPr>
          <p:cNvSpPr>
            <a:spLocks noGrp="1"/>
          </p:cNvSpPr>
          <p:nvPr>
            <p:ph type="title"/>
          </p:nvPr>
        </p:nvSpPr>
        <p:spPr>
          <a:xfrm>
            <a:off x="0" y="49408"/>
            <a:ext cx="3186545" cy="6823086"/>
          </a:xfrm>
        </p:spPr>
        <p:txBody>
          <a:bodyPr/>
          <a:lstStyle/>
          <a:p>
            <a:r>
              <a:rPr lang="en-US" dirty="0"/>
              <a:t>EDA Scatter Plot</a:t>
            </a:r>
            <a:br>
              <a:rPr lang="en-US" dirty="0"/>
            </a:br>
            <a:br>
              <a:rPr lang="en-US" dirty="0"/>
            </a:br>
            <a:r>
              <a:rPr lang="en-US" dirty="0"/>
              <a:t>Age of Subject by </a:t>
            </a:r>
            <a:r>
              <a:rPr lang="en-US" sz="4400" dirty="0">
                <a:solidFill>
                  <a:schemeClr val="tx2"/>
                </a:solidFill>
              </a:rPr>
              <a:t>C</a:t>
            </a:r>
            <a:r>
              <a:rPr lang="en-US" sz="4400" baseline="-25000" dirty="0">
                <a:solidFill>
                  <a:schemeClr val="tx2"/>
                </a:solidFill>
              </a:rPr>
              <a:t>r </a:t>
            </a:r>
            <a:endParaRPr lang="en-US" dirty="0"/>
          </a:p>
        </p:txBody>
      </p:sp>
      <p:pic>
        <p:nvPicPr>
          <p:cNvPr id="6" name="Picture 5">
            <a:extLst>
              <a:ext uri="{FF2B5EF4-FFF2-40B4-BE49-F238E27FC236}">
                <a16:creationId xmlns:a16="http://schemas.microsoft.com/office/drawing/2014/main" id="{2A8D8880-4F7F-D3A6-B518-8E25194ABDCE}"/>
              </a:ext>
            </a:extLst>
          </p:cNvPr>
          <p:cNvPicPr>
            <a:picLocks noChangeAspect="1"/>
          </p:cNvPicPr>
          <p:nvPr/>
        </p:nvPicPr>
        <p:blipFill>
          <a:blip r:embed="rId2"/>
          <a:stretch>
            <a:fillRect/>
          </a:stretch>
        </p:blipFill>
        <p:spPr>
          <a:xfrm>
            <a:off x="3269673" y="3040"/>
            <a:ext cx="8922326" cy="6869454"/>
          </a:xfrm>
          <a:prstGeom prst="rect">
            <a:avLst/>
          </a:prstGeom>
        </p:spPr>
      </p:pic>
      <p:pic>
        <p:nvPicPr>
          <p:cNvPr id="20" name="Picture 19">
            <a:extLst>
              <a:ext uri="{FF2B5EF4-FFF2-40B4-BE49-F238E27FC236}">
                <a16:creationId xmlns:a16="http://schemas.microsoft.com/office/drawing/2014/main" id="{A19F22B2-62AB-DF6C-F742-C86B9E35DAFB}"/>
              </a:ext>
            </a:extLst>
          </p:cNvPr>
          <p:cNvPicPr>
            <a:picLocks noChangeAspect="1"/>
          </p:cNvPicPr>
          <p:nvPr/>
        </p:nvPicPr>
        <p:blipFill>
          <a:blip r:embed="rId3"/>
          <a:stretch>
            <a:fillRect/>
          </a:stretch>
        </p:blipFill>
        <p:spPr>
          <a:xfrm>
            <a:off x="4084146" y="5354452"/>
            <a:ext cx="1341236" cy="841321"/>
          </a:xfrm>
          <a:prstGeom prst="rect">
            <a:avLst/>
          </a:prstGeom>
        </p:spPr>
      </p:pic>
    </p:spTree>
    <p:extLst>
      <p:ext uri="{BB962C8B-B14F-4D97-AF65-F5344CB8AC3E}">
        <p14:creationId xmlns:p14="http://schemas.microsoft.com/office/powerpoint/2010/main" val="40698343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86C8CB86-FC79-A955-3296-F7FE3B3B2634}"/>
              </a:ext>
            </a:extLst>
          </p:cNvPr>
          <p:cNvSpPr>
            <a:spLocks noGrp="1"/>
          </p:cNvSpPr>
          <p:nvPr>
            <p:ph type="sldNum" sz="quarter" idx="12"/>
          </p:nvPr>
        </p:nvSpPr>
        <p:spPr/>
        <p:txBody>
          <a:bodyPr/>
          <a:lstStyle/>
          <a:p>
            <a:fld id="{FE024F78-56A6-7740-B68D-8D4D026EDF3F}" type="slidenum">
              <a:rPr lang="en-US" smtClean="0"/>
              <a:pPr/>
              <a:t>13</a:t>
            </a:fld>
            <a:endParaRPr lang="en-US" dirty="0"/>
          </a:p>
        </p:txBody>
      </p:sp>
      <p:sp>
        <p:nvSpPr>
          <p:cNvPr id="9" name="Title 2">
            <a:extLst>
              <a:ext uri="{FF2B5EF4-FFF2-40B4-BE49-F238E27FC236}">
                <a16:creationId xmlns:a16="http://schemas.microsoft.com/office/drawing/2014/main" id="{5113B985-5679-459C-6E89-5B4A804EE508}"/>
              </a:ext>
            </a:extLst>
          </p:cNvPr>
          <p:cNvSpPr>
            <a:spLocks noGrp="1"/>
          </p:cNvSpPr>
          <p:nvPr>
            <p:ph type="title"/>
          </p:nvPr>
        </p:nvSpPr>
        <p:spPr>
          <a:xfrm>
            <a:off x="0" y="49408"/>
            <a:ext cx="3362036" cy="6808592"/>
          </a:xfrm>
        </p:spPr>
        <p:txBody>
          <a:bodyPr/>
          <a:lstStyle/>
          <a:p>
            <a:r>
              <a:rPr lang="en-US" dirty="0"/>
              <a:t>EDA </a:t>
            </a:r>
            <a:br>
              <a:rPr lang="en-US" dirty="0"/>
            </a:br>
            <a:r>
              <a:rPr lang="en-US" dirty="0"/>
              <a:t>Pair Plot  </a:t>
            </a:r>
            <a:br>
              <a:rPr lang="en-US" dirty="0"/>
            </a:br>
            <a:br>
              <a:rPr lang="en-US" dirty="0"/>
            </a:br>
            <a:r>
              <a:rPr lang="en-US" dirty="0"/>
              <a:t>Age of Subject by </a:t>
            </a:r>
            <a:r>
              <a:rPr lang="en-US" sz="4400" dirty="0">
                <a:solidFill>
                  <a:schemeClr val="tx2"/>
                </a:solidFill>
              </a:rPr>
              <a:t>C</a:t>
            </a:r>
            <a:r>
              <a:rPr lang="en-US" sz="4400" baseline="-25000" dirty="0">
                <a:solidFill>
                  <a:schemeClr val="tx2"/>
                </a:solidFill>
              </a:rPr>
              <a:t>r </a:t>
            </a:r>
            <a:endParaRPr lang="en-US" dirty="0"/>
          </a:p>
        </p:txBody>
      </p:sp>
      <p:pic>
        <p:nvPicPr>
          <p:cNvPr id="3" name="Picture 2">
            <a:extLst>
              <a:ext uri="{FF2B5EF4-FFF2-40B4-BE49-F238E27FC236}">
                <a16:creationId xmlns:a16="http://schemas.microsoft.com/office/drawing/2014/main" id="{EFE94AEE-C628-ED97-6BA5-F1E9A8A8B8E9}"/>
              </a:ext>
            </a:extLst>
          </p:cNvPr>
          <p:cNvPicPr>
            <a:picLocks noChangeAspect="1"/>
          </p:cNvPicPr>
          <p:nvPr/>
        </p:nvPicPr>
        <p:blipFill>
          <a:blip r:embed="rId2"/>
          <a:stretch>
            <a:fillRect/>
          </a:stretch>
        </p:blipFill>
        <p:spPr>
          <a:xfrm>
            <a:off x="3893168" y="100748"/>
            <a:ext cx="8151050" cy="6705911"/>
          </a:xfrm>
          <a:prstGeom prst="rect">
            <a:avLst/>
          </a:prstGeom>
        </p:spPr>
      </p:pic>
      <p:pic>
        <p:nvPicPr>
          <p:cNvPr id="4" name="Picture 3">
            <a:extLst>
              <a:ext uri="{FF2B5EF4-FFF2-40B4-BE49-F238E27FC236}">
                <a16:creationId xmlns:a16="http://schemas.microsoft.com/office/drawing/2014/main" id="{2204C8B3-D096-95A3-5AC2-76F5765DE26C}"/>
              </a:ext>
            </a:extLst>
          </p:cNvPr>
          <p:cNvPicPr>
            <a:picLocks noChangeAspect="1"/>
          </p:cNvPicPr>
          <p:nvPr/>
        </p:nvPicPr>
        <p:blipFill>
          <a:blip r:embed="rId3"/>
          <a:stretch>
            <a:fillRect/>
          </a:stretch>
        </p:blipFill>
        <p:spPr>
          <a:xfrm>
            <a:off x="10512571" y="385212"/>
            <a:ext cx="1341236" cy="841321"/>
          </a:xfrm>
          <a:prstGeom prst="rect">
            <a:avLst/>
          </a:prstGeom>
        </p:spPr>
      </p:pic>
    </p:spTree>
    <p:extLst>
      <p:ext uri="{BB962C8B-B14F-4D97-AF65-F5344CB8AC3E}">
        <p14:creationId xmlns:p14="http://schemas.microsoft.com/office/powerpoint/2010/main" val="23268343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86C8CB86-FC79-A955-3296-F7FE3B3B2634}"/>
              </a:ext>
            </a:extLst>
          </p:cNvPr>
          <p:cNvSpPr>
            <a:spLocks noGrp="1"/>
          </p:cNvSpPr>
          <p:nvPr>
            <p:ph type="sldNum" sz="quarter" idx="12"/>
          </p:nvPr>
        </p:nvSpPr>
        <p:spPr/>
        <p:txBody>
          <a:bodyPr/>
          <a:lstStyle/>
          <a:p>
            <a:fld id="{FE024F78-56A6-7740-B68D-8D4D026EDF3F}" type="slidenum">
              <a:rPr lang="en-US" smtClean="0"/>
              <a:pPr/>
              <a:t>14</a:t>
            </a:fld>
            <a:endParaRPr lang="en-US" dirty="0"/>
          </a:p>
        </p:txBody>
      </p:sp>
      <p:sp>
        <p:nvSpPr>
          <p:cNvPr id="9" name="Title 2">
            <a:extLst>
              <a:ext uri="{FF2B5EF4-FFF2-40B4-BE49-F238E27FC236}">
                <a16:creationId xmlns:a16="http://schemas.microsoft.com/office/drawing/2014/main" id="{5113B985-5679-459C-6E89-5B4A804EE508}"/>
              </a:ext>
            </a:extLst>
          </p:cNvPr>
          <p:cNvSpPr>
            <a:spLocks noGrp="1"/>
          </p:cNvSpPr>
          <p:nvPr>
            <p:ph type="title"/>
          </p:nvPr>
        </p:nvSpPr>
        <p:spPr>
          <a:xfrm>
            <a:off x="157018" y="49408"/>
            <a:ext cx="11905673" cy="1050159"/>
          </a:xfrm>
        </p:spPr>
        <p:txBody>
          <a:bodyPr/>
          <a:lstStyle/>
          <a:p>
            <a:r>
              <a:rPr lang="en-US" dirty="0"/>
              <a:t>Model Performance Accuracy </a:t>
            </a:r>
          </a:p>
        </p:txBody>
      </p:sp>
      <p:pic>
        <p:nvPicPr>
          <p:cNvPr id="18" name="Picture 17">
            <a:extLst>
              <a:ext uri="{FF2B5EF4-FFF2-40B4-BE49-F238E27FC236}">
                <a16:creationId xmlns:a16="http://schemas.microsoft.com/office/drawing/2014/main" id="{AA835198-D8C9-E15E-BF1A-013A7F6E9A1E}"/>
              </a:ext>
            </a:extLst>
          </p:cNvPr>
          <p:cNvPicPr>
            <a:picLocks noChangeAspect="1"/>
          </p:cNvPicPr>
          <p:nvPr/>
        </p:nvPicPr>
        <p:blipFill>
          <a:blip r:embed="rId3"/>
          <a:stretch>
            <a:fillRect/>
          </a:stretch>
        </p:blipFill>
        <p:spPr>
          <a:xfrm>
            <a:off x="1292834" y="1351680"/>
            <a:ext cx="9823392" cy="4874518"/>
          </a:xfrm>
          <a:prstGeom prst="rect">
            <a:avLst/>
          </a:prstGeom>
        </p:spPr>
      </p:pic>
      <p:sp>
        <p:nvSpPr>
          <p:cNvPr id="7" name="Text Placeholder 2">
            <a:extLst>
              <a:ext uri="{FF2B5EF4-FFF2-40B4-BE49-F238E27FC236}">
                <a16:creationId xmlns:a16="http://schemas.microsoft.com/office/drawing/2014/main" id="{496A9494-9774-7558-D3D7-67009D2DDBE8}"/>
              </a:ext>
            </a:extLst>
          </p:cNvPr>
          <p:cNvSpPr txBox="1">
            <a:spLocks/>
          </p:cNvSpPr>
          <p:nvPr/>
        </p:nvSpPr>
        <p:spPr>
          <a:xfrm>
            <a:off x="2327563" y="2979503"/>
            <a:ext cx="3694547" cy="1767987"/>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800" dirty="0">
                <a:solidFill>
                  <a:schemeClr val="accent6">
                    <a:lumMod val="50000"/>
                  </a:schemeClr>
                </a:solidFill>
              </a:rPr>
              <a:t>Area Under the Curve (AUC)</a:t>
            </a:r>
          </a:p>
          <a:p>
            <a:pPr algn="ctr"/>
            <a:r>
              <a:rPr lang="en-US" sz="1800" dirty="0">
                <a:solidFill>
                  <a:schemeClr val="accent6">
                    <a:lumMod val="50000"/>
                  </a:schemeClr>
                </a:solidFill>
              </a:rPr>
              <a:t>The model is predicting with a higher level of accuracy the closer the curve gets to 1.</a:t>
            </a:r>
          </a:p>
        </p:txBody>
      </p:sp>
      <p:sp>
        <p:nvSpPr>
          <p:cNvPr id="3" name="Text Placeholder 2">
            <a:extLst>
              <a:ext uri="{FF2B5EF4-FFF2-40B4-BE49-F238E27FC236}">
                <a16:creationId xmlns:a16="http://schemas.microsoft.com/office/drawing/2014/main" id="{21947BF8-7E01-EFC3-979D-E40CEE6ADF5E}"/>
              </a:ext>
            </a:extLst>
          </p:cNvPr>
          <p:cNvSpPr>
            <a:spLocks noGrp="1"/>
          </p:cNvSpPr>
          <p:nvPr>
            <p:ph type="body" sz="quarter" idx="30"/>
          </p:nvPr>
        </p:nvSpPr>
        <p:spPr>
          <a:xfrm>
            <a:off x="7361382" y="3105529"/>
            <a:ext cx="3352800" cy="676762"/>
          </a:xfrm>
        </p:spPr>
        <p:txBody>
          <a:bodyPr/>
          <a:lstStyle/>
          <a:p>
            <a:pPr algn="ctr"/>
            <a:r>
              <a:rPr lang="en-US" sz="1800" dirty="0">
                <a:solidFill>
                  <a:schemeClr val="accent6">
                    <a:lumMod val="50000"/>
                  </a:schemeClr>
                </a:solidFill>
              </a:rPr>
              <a:t>Receiver Operating Characteristic (ROC)</a:t>
            </a:r>
          </a:p>
        </p:txBody>
      </p:sp>
      <p:pic>
        <p:nvPicPr>
          <p:cNvPr id="19" name="Picture 18">
            <a:extLst>
              <a:ext uri="{FF2B5EF4-FFF2-40B4-BE49-F238E27FC236}">
                <a16:creationId xmlns:a16="http://schemas.microsoft.com/office/drawing/2014/main" id="{438F547B-D00A-0675-DD25-D94B249FAAF7}"/>
              </a:ext>
            </a:extLst>
          </p:cNvPr>
          <p:cNvPicPr>
            <a:picLocks noChangeAspect="1"/>
          </p:cNvPicPr>
          <p:nvPr/>
        </p:nvPicPr>
        <p:blipFill>
          <a:blip r:embed="rId4"/>
          <a:stretch>
            <a:fillRect/>
          </a:stretch>
        </p:blipFill>
        <p:spPr>
          <a:xfrm>
            <a:off x="157018" y="258246"/>
            <a:ext cx="1341236" cy="841321"/>
          </a:xfrm>
          <a:prstGeom prst="rect">
            <a:avLst/>
          </a:prstGeom>
        </p:spPr>
      </p:pic>
    </p:spTree>
    <p:extLst>
      <p:ext uri="{BB962C8B-B14F-4D97-AF65-F5344CB8AC3E}">
        <p14:creationId xmlns:p14="http://schemas.microsoft.com/office/powerpoint/2010/main" val="1443455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86C8CB86-FC79-A955-3296-F7FE3B3B2634}"/>
              </a:ext>
            </a:extLst>
          </p:cNvPr>
          <p:cNvSpPr>
            <a:spLocks noGrp="1"/>
          </p:cNvSpPr>
          <p:nvPr>
            <p:ph type="sldNum" sz="quarter" idx="12"/>
          </p:nvPr>
        </p:nvSpPr>
        <p:spPr/>
        <p:txBody>
          <a:bodyPr/>
          <a:lstStyle/>
          <a:p>
            <a:fld id="{FE024F78-56A6-7740-B68D-8D4D026EDF3F}" type="slidenum">
              <a:rPr lang="en-US" smtClean="0"/>
              <a:pPr/>
              <a:t>15</a:t>
            </a:fld>
            <a:endParaRPr lang="en-US" dirty="0"/>
          </a:p>
        </p:txBody>
      </p:sp>
      <p:sp>
        <p:nvSpPr>
          <p:cNvPr id="9" name="Title 2">
            <a:extLst>
              <a:ext uri="{FF2B5EF4-FFF2-40B4-BE49-F238E27FC236}">
                <a16:creationId xmlns:a16="http://schemas.microsoft.com/office/drawing/2014/main" id="{5113B985-5679-459C-6E89-5B4A804EE508}"/>
              </a:ext>
            </a:extLst>
          </p:cNvPr>
          <p:cNvSpPr>
            <a:spLocks noGrp="1"/>
          </p:cNvSpPr>
          <p:nvPr>
            <p:ph type="title"/>
          </p:nvPr>
        </p:nvSpPr>
        <p:spPr>
          <a:xfrm>
            <a:off x="167729" y="1203319"/>
            <a:ext cx="6123709" cy="1050159"/>
          </a:xfrm>
        </p:spPr>
        <p:txBody>
          <a:bodyPr/>
          <a:lstStyle/>
          <a:p>
            <a:r>
              <a:rPr lang="en-US" dirty="0"/>
              <a:t>Model Performance Accuracy </a:t>
            </a:r>
            <a:br>
              <a:rPr lang="en-US" dirty="0"/>
            </a:br>
            <a:br>
              <a:rPr lang="en-US" dirty="0"/>
            </a:br>
            <a:r>
              <a:rPr lang="en-US" dirty="0"/>
              <a:t>SHAP’s Kernel Explainer</a:t>
            </a:r>
          </a:p>
        </p:txBody>
      </p:sp>
      <p:sp>
        <p:nvSpPr>
          <p:cNvPr id="7" name="Text Placeholder 2">
            <a:extLst>
              <a:ext uri="{FF2B5EF4-FFF2-40B4-BE49-F238E27FC236}">
                <a16:creationId xmlns:a16="http://schemas.microsoft.com/office/drawing/2014/main" id="{496A9494-9774-7558-D3D7-67009D2DDBE8}"/>
              </a:ext>
            </a:extLst>
          </p:cNvPr>
          <p:cNvSpPr txBox="1">
            <a:spLocks/>
          </p:cNvSpPr>
          <p:nvPr/>
        </p:nvSpPr>
        <p:spPr>
          <a:xfrm>
            <a:off x="298516" y="5569135"/>
            <a:ext cx="6123708" cy="1767987"/>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spc="3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800" dirty="0"/>
              <a:t>Features Contributing the most to the accuracy of the model.</a:t>
            </a:r>
          </a:p>
        </p:txBody>
      </p:sp>
      <p:sp>
        <p:nvSpPr>
          <p:cNvPr id="3" name="Text Placeholder 2">
            <a:extLst>
              <a:ext uri="{FF2B5EF4-FFF2-40B4-BE49-F238E27FC236}">
                <a16:creationId xmlns:a16="http://schemas.microsoft.com/office/drawing/2014/main" id="{21947BF8-7E01-EFC3-979D-E40CEE6ADF5E}"/>
              </a:ext>
            </a:extLst>
          </p:cNvPr>
          <p:cNvSpPr>
            <a:spLocks noGrp="1"/>
          </p:cNvSpPr>
          <p:nvPr>
            <p:ph type="body" sz="quarter" idx="30"/>
          </p:nvPr>
        </p:nvSpPr>
        <p:spPr>
          <a:xfrm>
            <a:off x="7361382" y="3105529"/>
            <a:ext cx="3352800" cy="676762"/>
          </a:xfrm>
        </p:spPr>
        <p:txBody>
          <a:bodyPr/>
          <a:lstStyle/>
          <a:p>
            <a:pPr algn="ctr"/>
            <a:r>
              <a:rPr lang="en-US" sz="1800" dirty="0">
                <a:solidFill>
                  <a:schemeClr val="accent6">
                    <a:lumMod val="50000"/>
                  </a:schemeClr>
                </a:solidFill>
              </a:rPr>
              <a:t>Receiver Operating Characteristic (ROC)</a:t>
            </a:r>
          </a:p>
        </p:txBody>
      </p:sp>
      <p:pic>
        <p:nvPicPr>
          <p:cNvPr id="4" name="Picture 3">
            <a:extLst>
              <a:ext uri="{FF2B5EF4-FFF2-40B4-BE49-F238E27FC236}">
                <a16:creationId xmlns:a16="http://schemas.microsoft.com/office/drawing/2014/main" id="{AD157D77-15F2-C73B-B13A-A52A51399A47}"/>
              </a:ext>
            </a:extLst>
          </p:cNvPr>
          <p:cNvPicPr>
            <a:picLocks noChangeAspect="1"/>
          </p:cNvPicPr>
          <p:nvPr/>
        </p:nvPicPr>
        <p:blipFill>
          <a:blip r:embed="rId3"/>
          <a:stretch>
            <a:fillRect/>
          </a:stretch>
        </p:blipFill>
        <p:spPr>
          <a:xfrm>
            <a:off x="6422224" y="-12020"/>
            <a:ext cx="5769776" cy="6858000"/>
          </a:xfrm>
          <a:prstGeom prst="rect">
            <a:avLst/>
          </a:prstGeom>
        </p:spPr>
      </p:pic>
      <p:pic>
        <p:nvPicPr>
          <p:cNvPr id="5" name="Picture 4">
            <a:extLst>
              <a:ext uri="{FF2B5EF4-FFF2-40B4-BE49-F238E27FC236}">
                <a16:creationId xmlns:a16="http://schemas.microsoft.com/office/drawing/2014/main" id="{369B5974-5156-6F86-89E1-58BA9319DF14}"/>
              </a:ext>
            </a:extLst>
          </p:cNvPr>
          <p:cNvPicPr>
            <a:picLocks noChangeAspect="1"/>
          </p:cNvPicPr>
          <p:nvPr/>
        </p:nvPicPr>
        <p:blipFill>
          <a:blip r:embed="rId4"/>
          <a:stretch>
            <a:fillRect/>
          </a:stretch>
        </p:blipFill>
        <p:spPr>
          <a:xfrm>
            <a:off x="429194" y="3011123"/>
            <a:ext cx="4801539" cy="3011875"/>
          </a:xfrm>
          <a:prstGeom prst="rect">
            <a:avLst/>
          </a:prstGeom>
        </p:spPr>
      </p:pic>
    </p:spTree>
    <p:extLst>
      <p:ext uri="{BB962C8B-B14F-4D97-AF65-F5344CB8AC3E}">
        <p14:creationId xmlns:p14="http://schemas.microsoft.com/office/powerpoint/2010/main" val="3852614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86C8CB86-FC79-A955-3296-F7FE3B3B2634}"/>
              </a:ext>
            </a:extLst>
          </p:cNvPr>
          <p:cNvSpPr>
            <a:spLocks noGrp="1"/>
          </p:cNvSpPr>
          <p:nvPr>
            <p:ph type="sldNum" sz="quarter" idx="12"/>
          </p:nvPr>
        </p:nvSpPr>
        <p:spPr/>
        <p:txBody>
          <a:bodyPr/>
          <a:lstStyle/>
          <a:p>
            <a:fld id="{FE024F78-56A6-7740-B68D-8D4D026EDF3F}" type="slidenum">
              <a:rPr lang="en-US" smtClean="0"/>
              <a:pPr/>
              <a:t>16</a:t>
            </a:fld>
            <a:endParaRPr lang="en-US" dirty="0"/>
          </a:p>
        </p:txBody>
      </p:sp>
      <p:sp>
        <p:nvSpPr>
          <p:cNvPr id="9" name="Title 2">
            <a:extLst>
              <a:ext uri="{FF2B5EF4-FFF2-40B4-BE49-F238E27FC236}">
                <a16:creationId xmlns:a16="http://schemas.microsoft.com/office/drawing/2014/main" id="{5113B985-5679-459C-6E89-5B4A804EE508}"/>
              </a:ext>
            </a:extLst>
          </p:cNvPr>
          <p:cNvSpPr>
            <a:spLocks noGrp="1"/>
          </p:cNvSpPr>
          <p:nvPr>
            <p:ph type="title"/>
          </p:nvPr>
        </p:nvSpPr>
        <p:spPr>
          <a:xfrm>
            <a:off x="167729" y="404871"/>
            <a:ext cx="4154889" cy="2606252"/>
          </a:xfrm>
        </p:spPr>
        <p:txBody>
          <a:bodyPr/>
          <a:lstStyle/>
          <a:p>
            <a:r>
              <a:rPr lang="en-US" dirty="0"/>
              <a:t>Model Performance Accuracy </a:t>
            </a:r>
          </a:p>
        </p:txBody>
      </p:sp>
      <p:pic>
        <p:nvPicPr>
          <p:cNvPr id="2" name="Picture 1">
            <a:extLst>
              <a:ext uri="{FF2B5EF4-FFF2-40B4-BE49-F238E27FC236}">
                <a16:creationId xmlns:a16="http://schemas.microsoft.com/office/drawing/2014/main" id="{B89421ED-3A16-1E8A-7077-585121047F51}"/>
              </a:ext>
            </a:extLst>
          </p:cNvPr>
          <p:cNvPicPr>
            <a:picLocks noChangeAspect="1"/>
          </p:cNvPicPr>
          <p:nvPr/>
        </p:nvPicPr>
        <p:blipFill>
          <a:blip r:embed="rId3"/>
          <a:stretch>
            <a:fillRect/>
          </a:stretch>
        </p:blipFill>
        <p:spPr>
          <a:xfrm>
            <a:off x="4867564" y="0"/>
            <a:ext cx="7337910" cy="6869825"/>
          </a:xfrm>
          <a:prstGeom prst="rect">
            <a:avLst/>
          </a:prstGeom>
        </p:spPr>
      </p:pic>
      <p:sp>
        <p:nvSpPr>
          <p:cNvPr id="11" name="TextBox 10">
            <a:extLst>
              <a:ext uri="{FF2B5EF4-FFF2-40B4-BE49-F238E27FC236}">
                <a16:creationId xmlns:a16="http://schemas.microsoft.com/office/drawing/2014/main" id="{0D7DCB87-6C7C-EE60-02FD-AB9048F18722}"/>
              </a:ext>
            </a:extLst>
          </p:cNvPr>
          <p:cNvSpPr txBox="1"/>
          <p:nvPr/>
        </p:nvSpPr>
        <p:spPr>
          <a:xfrm>
            <a:off x="554183" y="3108214"/>
            <a:ext cx="3676071" cy="1477328"/>
          </a:xfrm>
          <a:prstGeom prst="rect">
            <a:avLst/>
          </a:prstGeom>
          <a:noFill/>
        </p:spPr>
        <p:txBody>
          <a:bodyPr wrap="square" rtlCol="0">
            <a:spAutoFit/>
          </a:bodyPr>
          <a:lstStyle/>
          <a:p>
            <a:r>
              <a:rPr lang="en-US" dirty="0">
                <a:solidFill>
                  <a:srgbClr val="9AB4D6"/>
                </a:solidFill>
              </a:rPr>
              <a:t>Type 1 Error is predicting that something is true when it is not.</a:t>
            </a:r>
          </a:p>
          <a:p>
            <a:endParaRPr lang="en-US" dirty="0">
              <a:solidFill>
                <a:srgbClr val="9AB4D6"/>
              </a:solidFill>
            </a:endParaRPr>
          </a:p>
          <a:p>
            <a:r>
              <a:rPr lang="en-US" dirty="0">
                <a:solidFill>
                  <a:srgbClr val="9AB4D6"/>
                </a:solidFill>
              </a:rPr>
              <a:t>Type 2 Error is predicting that something is not true when it is.</a:t>
            </a:r>
          </a:p>
        </p:txBody>
      </p:sp>
      <p:pic>
        <p:nvPicPr>
          <p:cNvPr id="5" name="Picture 4">
            <a:extLst>
              <a:ext uri="{FF2B5EF4-FFF2-40B4-BE49-F238E27FC236}">
                <a16:creationId xmlns:a16="http://schemas.microsoft.com/office/drawing/2014/main" id="{369B5974-5156-6F86-89E1-58BA9319DF14}"/>
              </a:ext>
            </a:extLst>
          </p:cNvPr>
          <p:cNvPicPr>
            <a:picLocks noChangeAspect="1"/>
          </p:cNvPicPr>
          <p:nvPr/>
        </p:nvPicPr>
        <p:blipFill>
          <a:blip r:embed="rId4"/>
          <a:stretch>
            <a:fillRect/>
          </a:stretch>
        </p:blipFill>
        <p:spPr>
          <a:xfrm>
            <a:off x="10837101" y="266677"/>
            <a:ext cx="1159461" cy="727298"/>
          </a:xfrm>
          <a:prstGeom prst="rect">
            <a:avLst/>
          </a:prstGeom>
        </p:spPr>
      </p:pic>
    </p:spTree>
    <p:extLst>
      <p:ext uri="{BB962C8B-B14F-4D97-AF65-F5344CB8AC3E}">
        <p14:creationId xmlns:p14="http://schemas.microsoft.com/office/powerpoint/2010/main" val="2558573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a:xfrm>
            <a:off x="844804" y="623671"/>
            <a:ext cx="10515601" cy="1022780"/>
          </a:xfrm>
        </p:spPr>
        <p:txBody>
          <a:bodyPr/>
          <a:lstStyle/>
          <a:p>
            <a:r>
              <a:rPr lang="en-US" sz="5400" dirty="0">
                <a:solidFill>
                  <a:schemeClr val="accent3"/>
                </a:solidFill>
              </a:rPr>
              <a:t>Practical</a:t>
            </a:r>
            <a:r>
              <a:rPr lang="en-US" sz="5400" dirty="0">
                <a:solidFill>
                  <a:schemeClr val="tx2"/>
                </a:solidFill>
              </a:rPr>
              <a:t> </a:t>
            </a:r>
            <a:r>
              <a:rPr lang="en-US" sz="5400" dirty="0">
                <a:solidFill>
                  <a:schemeClr val="accent3"/>
                </a:solidFill>
              </a:rPr>
              <a:t>Applications Examples</a:t>
            </a:r>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1100549" y="3429000"/>
            <a:ext cx="3241630" cy="1774043"/>
          </a:xfrm>
        </p:spPr>
        <p:txBody>
          <a:bodyPr/>
          <a:lstStyle/>
          <a:p>
            <a:r>
              <a:rPr lang="en-US" sz="1800" dirty="0"/>
              <a:t>If you are bored and time moves slow – switch your brain from processing in alpha or low beta wave states to  a higher frequency state by engaging in a creative activity, taking a walk, or listen to music. </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a:xfrm>
            <a:off x="4481789" y="3502470"/>
            <a:ext cx="3241630" cy="1721355"/>
          </a:xfrm>
        </p:spPr>
        <p:txBody>
          <a:bodyPr/>
          <a:lstStyle/>
          <a:p>
            <a:pPr>
              <a:lnSpc>
                <a:spcPct val="100000"/>
              </a:lnSpc>
              <a:spcBef>
                <a:spcPts val="0"/>
              </a:spcBef>
            </a:pPr>
            <a:r>
              <a:rPr lang="en-US" sz="1800" dirty="0"/>
              <a:t>Days just get away from you – time is moving too fast – switch your brain from processing in the high beta wave state associated with stress:  stop multitasking, take a walk, or meditate.</a:t>
            </a:r>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a:xfrm>
            <a:off x="7943273" y="3656796"/>
            <a:ext cx="3940898" cy="1721355"/>
          </a:xfrm>
        </p:spPr>
        <p:txBody>
          <a:bodyPr/>
          <a:lstStyle/>
          <a:p>
            <a:endParaRPr lang="en-US" dirty="0"/>
          </a:p>
          <a:p>
            <a:r>
              <a:rPr lang="en-US" dirty="0"/>
              <a:t>Over your lifetime the most important thing you can do so time stays “average” or “slows down” is to increase the myelination in your brain and keep it healthy by participating in activities that are know to increase myelination (exercise, destress, sleep, be creative, learn something new, etc.) especially as you age.</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17</a:t>
            </a:fld>
            <a:endParaRPr lang="en-US" dirty="0"/>
          </a:p>
        </p:txBody>
      </p:sp>
      <p:sp>
        <p:nvSpPr>
          <p:cNvPr id="6" name="TextBox 5">
            <a:extLst>
              <a:ext uri="{FF2B5EF4-FFF2-40B4-BE49-F238E27FC236}">
                <a16:creationId xmlns:a16="http://schemas.microsoft.com/office/drawing/2014/main" id="{7FD12270-A4C6-522E-0218-33852C15C74F}"/>
              </a:ext>
            </a:extLst>
          </p:cNvPr>
          <p:cNvSpPr txBox="1"/>
          <p:nvPr/>
        </p:nvSpPr>
        <p:spPr>
          <a:xfrm>
            <a:off x="1761832" y="2126261"/>
            <a:ext cx="1771105" cy="707886"/>
          </a:xfrm>
          <a:prstGeom prst="rect">
            <a:avLst/>
          </a:prstGeom>
          <a:noFill/>
        </p:spPr>
        <p:txBody>
          <a:bodyPr wrap="square" rtlCol="0">
            <a:spAutoFit/>
          </a:bodyPr>
          <a:lstStyle/>
          <a:p>
            <a:r>
              <a:rPr lang="en-US" sz="4000" dirty="0">
                <a:solidFill>
                  <a:schemeClr val="accent6"/>
                </a:solidFill>
              </a:rPr>
              <a:t>Hourly</a:t>
            </a:r>
          </a:p>
        </p:txBody>
      </p:sp>
      <p:sp>
        <p:nvSpPr>
          <p:cNvPr id="9" name="TextBox 8">
            <a:extLst>
              <a:ext uri="{FF2B5EF4-FFF2-40B4-BE49-F238E27FC236}">
                <a16:creationId xmlns:a16="http://schemas.microsoft.com/office/drawing/2014/main" id="{7D1502FF-5B49-D9F8-0F61-330005179101}"/>
              </a:ext>
            </a:extLst>
          </p:cNvPr>
          <p:cNvSpPr txBox="1"/>
          <p:nvPr/>
        </p:nvSpPr>
        <p:spPr>
          <a:xfrm>
            <a:off x="5420219" y="2151521"/>
            <a:ext cx="1364770" cy="707886"/>
          </a:xfrm>
          <a:prstGeom prst="rect">
            <a:avLst/>
          </a:prstGeom>
          <a:noFill/>
        </p:spPr>
        <p:txBody>
          <a:bodyPr wrap="square" rtlCol="0">
            <a:spAutoFit/>
          </a:bodyPr>
          <a:lstStyle/>
          <a:p>
            <a:r>
              <a:rPr lang="en-US" sz="4000" dirty="0">
                <a:solidFill>
                  <a:schemeClr val="accent6"/>
                </a:solidFill>
              </a:rPr>
              <a:t>Daily</a:t>
            </a:r>
          </a:p>
        </p:txBody>
      </p:sp>
      <p:sp>
        <p:nvSpPr>
          <p:cNvPr id="10" name="TextBox 9">
            <a:extLst>
              <a:ext uri="{FF2B5EF4-FFF2-40B4-BE49-F238E27FC236}">
                <a16:creationId xmlns:a16="http://schemas.microsoft.com/office/drawing/2014/main" id="{D9A2382A-651D-481E-E3DC-93FF76504B2F}"/>
              </a:ext>
            </a:extLst>
          </p:cNvPr>
          <p:cNvSpPr txBox="1"/>
          <p:nvPr/>
        </p:nvSpPr>
        <p:spPr>
          <a:xfrm>
            <a:off x="9013959" y="2144182"/>
            <a:ext cx="1981633" cy="707886"/>
          </a:xfrm>
          <a:prstGeom prst="rect">
            <a:avLst/>
          </a:prstGeom>
          <a:noFill/>
        </p:spPr>
        <p:txBody>
          <a:bodyPr wrap="none" rtlCol="0">
            <a:spAutoFit/>
          </a:bodyPr>
          <a:lstStyle/>
          <a:p>
            <a:r>
              <a:rPr lang="en-US" sz="4000" dirty="0">
                <a:solidFill>
                  <a:schemeClr val="accent6"/>
                </a:solidFill>
              </a:rPr>
              <a:t>Lifetime</a:t>
            </a:r>
          </a:p>
        </p:txBody>
      </p:sp>
      <p:pic>
        <p:nvPicPr>
          <p:cNvPr id="3" name="Picture 2">
            <a:extLst>
              <a:ext uri="{FF2B5EF4-FFF2-40B4-BE49-F238E27FC236}">
                <a16:creationId xmlns:a16="http://schemas.microsoft.com/office/drawing/2014/main" id="{78A2DF0F-1FF0-CD6E-C061-E586281841C7}"/>
              </a:ext>
            </a:extLst>
          </p:cNvPr>
          <p:cNvPicPr>
            <a:picLocks noChangeAspect="1"/>
          </p:cNvPicPr>
          <p:nvPr/>
        </p:nvPicPr>
        <p:blipFill>
          <a:blip r:embed="rId3"/>
          <a:stretch>
            <a:fillRect/>
          </a:stretch>
        </p:blipFill>
        <p:spPr>
          <a:xfrm>
            <a:off x="10676578" y="433626"/>
            <a:ext cx="1341236" cy="841321"/>
          </a:xfrm>
          <a:prstGeom prst="rect">
            <a:avLst/>
          </a:prstGeom>
        </p:spPr>
      </p:pic>
    </p:spTree>
    <p:extLst>
      <p:ext uri="{BB962C8B-B14F-4D97-AF65-F5344CB8AC3E}">
        <p14:creationId xmlns:p14="http://schemas.microsoft.com/office/powerpoint/2010/main" val="27669204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4DDBE-46F9-BBF8-E4B8-D09B7EF93EF0}"/>
              </a:ext>
            </a:extLst>
          </p:cNvPr>
          <p:cNvSpPr>
            <a:spLocks noGrp="1"/>
          </p:cNvSpPr>
          <p:nvPr>
            <p:ph type="title"/>
          </p:nvPr>
        </p:nvSpPr>
        <p:spPr/>
        <p:txBody>
          <a:bodyPr/>
          <a:lstStyle/>
          <a:p>
            <a:r>
              <a:rPr lang="en-US" dirty="0">
                <a:solidFill>
                  <a:schemeClr val="accent3"/>
                </a:solidFill>
              </a:rPr>
              <a:t>KEY DISCOVERIES</a:t>
            </a:r>
          </a:p>
        </p:txBody>
      </p:sp>
      <p:sp>
        <p:nvSpPr>
          <p:cNvPr id="3" name="Text Placeholder 2">
            <a:extLst>
              <a:ext uri="{FF2B5EF4-FFF2-40B4-BE49-F238E27FC236}">
                <a16:creationId xmlns:a16="http://schemas.microsoft.com/office/drawing/2014/main" id="{59EF2067-A57C-462F-F3B9-871B40A9C9A1}"/>
              </a:ext>
            </a:extLst>
          </p:cNvPr>
          <p:cNvSpPr>
            <a:spLocks noGrp="1"/>
          </p:cNvSpPr>
          <p:nvPr>
            <p:ph type="body" sz="quarter" idx="29"/>
          </p:nvPr>
        </p:nvSpPr>
        <p:spPr>
          <a:xfrm>
            <a:off x="1774185" y="1770915"/>
            <a:ext cx="8845828" cy="1129580"/>
          </a:xfrm>
        </p:spPr>
        <p:txBody>
          <a:bodyPr/>
          <a:lstStyle/>
          <a:p>
            <a:r>
              <a:rPr lang="en-US" dirty="0"/>
              <a:t>The faster your brainwaves travel the slower you will perceive time.  </a:t>
            </a:r>
          </a:p>
          <a:p>
            <a:r>
              <a:rPr lang="en-US" dirty="0"/>
              <a:t>Likewise, the slower your brainwaves travel the faster you will perceive time.</a:t>
            </a:r>
          </a:p>
        </p:txBody>
      </p:sp>
      <p:sp>
        <p:nvSpPr>
          <p:cNvPr id="4" name="Text Placeholder 3">
            <a:extLst>
              <a:ext uri="{FF2B5EF4-FFF2-40B4-BE49-F238E27FC236}">
                <a16:creationId xmlns:a16="http://schemas.microsoft.com/office/drawing/2014/main" id="{FEDC8A54-72BE-55E9-2F6B-0904ED3FF714}"/>
              </a:ext>
            </a:extLst>
          </p:cNvPr>
          <p:cNvSpPr>
            <a:spLocks noGrp="1"/>
          </p:cNvSpPr>
          <p:nvPr>
            <p:ph type="body" sz="quarter" idx="33"/>
          </p:nvPr>
        </p:nvSpPr>
        <p:spPr/>
        <p:txBody>
          <a:bodyPr/>
          <a:lstStyle/>
          <a:p>
            <a:r>
              <a:rPr lang="en-US" dirty="0"/>
              <a:t>You can affect how you perceive time hourly, daily, weekly, monthly, yearly, and for your lifetime.</a:t>
            </a:r>
          </a:p>
        </p:txBody>
      </p:sp>
      <p:sp>
        <p:nvSpPr>
          <p:cNvPr id="5" name="Text Placeholder 4">
            <a:extLst>
              <a:ext uri="{FF2B5EF4-FFF2-40B4-BE49-F238E27FC236}">
                <a16:creationId xmlns:a16="http://schemas.microsoft.com/office/drawing/2014/main" id="{A7F785BD-7BFD-F5F9-6BD8-BFECADADDA94}"/>
              </a:ext>
            </a:extLst>
          </p:cNvPr>
          <p:cNvSpPr>
            <a:spLocks noGrp="1"/>
          </p:cNvSpPr>
          <p:nvPr>
            <p:ph type="body" sz="quarter" idx="34"/>
          </p:nvPr>
        </p:nvSpPr>
        <p:spPr/>
        <p:txBody>
          <a:bodyPr/>
          <a:lstStyle/>
          <a:p>
            <a:r>
              <a:rPr lang="en-US" dirty="0"/>
              <a:t>Keeping healthy levels of myelination in your brain is the most important factor in how humans perceive time.</a:t>
            </a:r>
          </a:p>
        </p:txBody>
      </p:sp>
      <p:sp>
        <p:nvSpPr>
          <p:cNvPr id="6" name="Text Placeholder 5">
            <a:extLst>
              <a:ext uri="{FF2B5EF4-FFF2-40B4-BE49-F238E27FC236}">
                <a16:creationId xmlns:a16="http://schemas.microsoft.com/office/drawing/2014/main" id="{CB4D2484-D88A-9402-1A9F-00918AD7C906}"/>
              </a:ext>
            </a:extLst>
          </p:cNvPr>
          <p:cNvSpPr>
            <a:spLocks noGrp="1"/>
          </p:cNvSpPr>
          <p:nvPr>
            <p:ph type="body" sz="quarter" idx="35"/>
          </p:nvPr>
        </p:nvSpPr>
        <p:spPr/>
        <p:txBody>
          <a:bodyPr/>
          <a:lstStyle/>
          <a:p>
            <a:r>
              <a:rPr lang="en-US" dirty="0"/>
              <a:t>The speed at which brainwaves travel a “theoretical distance” has the most impact on time perception.</a:t>
            </a:r>
          </a:p>
        </p:txBody>
      </p:sp>
      <p:sp>
        <p:nvSpPr>
          <p:cNvPr id="8" name="Slide Number Placeholder 7">
            <a:extLst>
              <a:ext uri="{FF2B5EF4-FFF2-40B4-BE49-F238E27FC236}">
                <a16:creationId xmlns:a16="http://schemas.microsoft.com/office/drawing/2014/main" id="{30140365-8C96-2196-D363-AEE633F36585}"/>
              </a:ext>
            </a:extLst>
          </p:cNvPr>
          <p:cNvSpPr>
            <a:spLocks noGrp="1"/>
          </p:cNvSpPr>
          <p:nvPr>
            <p:ph type="sldNum" sz="quarter" idx="12"/>
          </p:nvPr>
        </p:nvSpPr>
        <p:spPr/>
        <p:txBody>
          <a:bodyPr/>
          <a:lstStyle/>
          <a:p>
            <a:fld id="{FE024F78-56A6-7740-B68D-8D4D026EDF3F}" type="slidenum">
              <a:rPr lang="en-US" smtClean="0"/>
              <a:pPr/>
              <a:t>18</a:t>
            </a:fld>
            <a:endParaRPr lang="en-US" dirty="0"/>
          </a:p>
        </p:txBody>
      </p:sp>
      <p:pic>
        <p:nvPicPr>
          <p:cNvPr id="9" name="Picture 8">
            <a:extLst>
              <a:ext uri="{FF2B5EF4-FFF2-40B4-BE49-F238E27FC236}">
                <a16:creationId xmlns:a16="http://schemas.microsoft.com/office/drawing/2014/main" id="{619063B3-B413-0159-4E2D-4FC0538A35D9}"/>
              </a:ext>
            </a:extLst>
          </p:cNvPr>
          <p:cNvPicPr>
            <a:picLocks noChangeAspect="1"/>
          </p:cNvPicPr>
          <p:nvPr/>
        </p:nvPicPr>
        <p:blipFill>
          <a:blip r:embed="rId2"/>
          <a:stretch>
            <a:fillRect/>
          </a:stretch>
        </p:blipFill>
        <p:spPr>
          <a:xfrm>
            <a:off x="614724" y="5350887"/>
            <a:ext cx="1159461" cy="727298"/>
          </a:xfrm>
          <a:prstGeom prst="rect">
            <a:avLst/>
          </a:prstGeom>
        </p:spPr>
      </p:pic>
      <p:sp>
        <p:nvSpPr>
          <p:cNvPr id="10" name="Text Placeholder 2">
            <a:extLst>
              <a:ext uri="{FF2B5EF4-FFF2-40B4-BE49-F238E27FC236}">
                <a16:creationId xmlns:a16="http://schemas.microsoft.com/office/drawing/2014/main" id="{2275549D-0793-2AB8-C586-1D5DB461BDF1}"/>
              </a:ext>
            </a:extLst>
          </p:cNvPr>
          <p:cNvSpPr txBox="1">
            <a:spLocks/>
          </p:cNvSpPr>
          <p:nvPr/>
        </p:nvSpPr>
        <p:spPr>
          <a:xfrm>
            <a:off x="1866690" y="5726546"/>
            <a:ext cx="8845828" cy="827210"/>
          </a:xfrm>
          <a:prstGeom prst="rect">
            <a:avLst/>
          </a:prstGeom>
        </p:spPr>
        <p:txBody>
          <a:bodyPr vert="horz" lIns="91440" tIns="45720" rIns="91440" bIns="45720" rtlCol="0" anchor="t">
            <a:noAutofit/>
          </a:bodyPr>
          <a:lstStyle>
            <a:lvl1pPr marL="0" indent="0" algn="ctr" defTabSz="914400" rtl="0" eaLnBrk="1" latinLnBrk="0" hangingPunct="1">
              <a:lnSpc>
                <a:spcPct val="140000"/>
              </a:lnSpc>
              <a:spcBef>
                <a:spcPts val="1000"/>
              </a:spcBef>
              <a:buFontTx/>
              <a:buNone/>
              <a:defRPr sz="1600" kern="1200">
                <a:solidFill>
                  <a:schemeClr val="bg1"/>
                </a:solidFill>
                <a:latin typeface="+mn-lt"/>
                <a:ea typeface="+mn-ea"/>
                <a:cs typeface="Arial" panose="020B06040202020202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As you age, your myelination decreases causing your brainwaves to travel slower so you are perceiving time as flying by.  </a:t>
            </a:r>
          </a:p>
        </p:txBody>
      </p:sp>
    </p:spTree>
    <p:extLst>
      <p:ext uri="{BB962C8B-B14F-4D97-AF65-F5344CB8AC3E}">
        <p14:creationId xmlns:p14="http://schemas.microsoft.com/office/powerpoint/2010/main" val="3649439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6773F-D719-CEBF-D06D-24A3580793BA}"/>
              </a:ext>
            </a:extLst>
          </p:cNvPr>
          <p:cNvSpPr>
            <a:spLocks noGrp="1"/>
          </p:cNvSpPr>
          <p:nvPr>
            <p:ph type="title"/>
          </p:nvPr>
        </p:nvSpPr>
        <p:spPr/>
        <p:txBody>
          <a:bodyPr/>
          <a:lstStyle/>
          <a:p>
            <a:r>
              <a:rPr lang="en-US" sz="6000" dirty="0">
                <a:solidFill>
                  <a:schemeClr val="accent3"/>
                </a:solidFill>
              </a:rPr>
              <a:t>Future Work</a:t>
            </a:r>
          </a:p>
        </p:txBody>
      </p:sp>
      <p:sp>
        <p:nvSpPr>
          <p:cNvPr id="8" name="Slide Number Placeholder 7">
            <a:extLst>
              <a:ext uri="{FF2B5EF4-FFF2-40B4-BE49-F238E27FC236}">
                <a16:creationId xmlns:a16="http://schemas.microsoft.com/office/drawing/2014/main" id="{AC6C83E6-F37F-BD98-FC2C-2E1FB8CCE31C}"/>
              </a:ext>
            </a:extLst>
          </p:cNvPr>
          <p:cNvSpPr>
            <a:spLocks noGrp="1"/>
          </p:cNvSpPr>
          <p:nvPr>
            <p:ph type="sldNum" sz="quarter" idx="12"/>
          </p:nvPr>
        </p:nvSpPr>
        <p:spPr/>
        <p:txBody>
          <a:bodyPr/>
          <a:lstStyle/>
          <a:p>
            <a:fld id="{FE024F78-56A6-7740-B68D-8D4D026EDF3F}" type="slidenum">
              <a:rPr lang="en-US" smtClean="0"/>
              <a:pPr/>
              <a:t>19</a:t>
            </a:fld>
            <a:endParaRPr lang="en-US" dirty="0"/>
          </a:p>
        </p:txBody>
      </p:sp>
      <p:pic>
        <p:nvPicPr>
          <p:cNvPr id="11" name="Picture 10">
            <a:extLst>
              <a:ext uri="{FF2B5EF4-FFF2-40B4-BE49-F238E27FC236}">
                <a16:creationId xmlns:a16="http://schemas.microsoft.com/office/drawing/2014/main" id="{EC594F62-D507-5137-1661-8D37209FF7F6}"/>
              </a:ext>
            </a:extLst>
          </p:cNvPr>
          <p:cNvPicPr>
            <a:picLocks noChangeAspect="1"/>
          </p:cNvPicPr>
          <p:nvPr/>
        </p:nvPicPr>
        <p:blipFill>
          <a:blip r:embed="rId2"/>
          <a:stretch>
            <a:fillRect/>
          </a:stretch>
        </p:blipFill>
        <p:spPr>
          <a:xfrm>
            <a:off x="3209339" y="3158732"/>
            <a:ext cx="4801539" cy="3011875"/>
          </a:xfrm>
          <a:prstGeom prst="rect">
            <a:avLst/>
          </a:prstGeom>
        </p:spPr>
      </p:pic>
      <p:sp>
        <p:nvSpPr>
          <p:cNvPr id="12" name="TextBox 11">
            <a:extLst>
              <a:ext uri="{FF2B5EF4-FFF2-40B4-BE49-F238E27FC236}">
                <a16:creationId xmlns:a16="http://schemas.microsoft.com/office/drawing/2014/main" id="{999CB0D6-7C0B-72FF-7D93-9B01A2E0E146}"/>
              </a:ext>
            </a:extLst>
          </p:cNvPr>
          <p:cNvSpPr txBox="1"/>
          <p:nvPr/>
        </p:nvSpPr>
        <p:spPr>
          <a:xfrm>
            <a:off x="1131454" y="2684406"/>
            <a:ext cx="2747818" cy="2308324"/>
          </a:xfrm>
          <a:prstGeom prst="rect">
            <a:avLst/>
          </a:prstGeom>
          <a:noFill/>
        </p:spPr>
        <p:txBody>
          <a:bodyPr wrap="square" rtlCol="0">
            <a:spAutoFit/>
          </a:bodyPr>
          <a:lstStyle/>
          <a:p>
            <a:pPr algn="ctr"/>
            <a:r>
              <a:rPr lang="en-US" dirty="0">
                <a:solidFill>
                  <a:schemeClr val="accent3"/>
                </a:solidFill>
              </a:rPr>
              <a:t>This work is theoretical in nature, the next practical step is to have empirical research on human subjects to determine if the key discoveries are validated.</a:t>
            </a:r>
          </a:p>
        </p:txBody>
      </p:sp>
      <p:sp>
        <p:nvSpPr>
          <p:cNvPr id="13" name="TextBox 12">
            <a:extLst>
              <a:ext uri="{FF2B5EF4-FFF2-40B4-BE49-F238E27FC236}">
                <a16:creationId xmlns:a16="http://schemas.microsoft.com/office/drawing/2014/main" id="{9A6DAF4E-FDE8-AF1A-A796-13C027834B49}"/>
              </a:ext>
            </a:extLst>
          </p:cNvPr>
          <p:cNvSpPr txBox="1"/>
          <p:nvPr/>
        </p:nvSpPr>
        <p:spPr>
          <a:xfrm>
            <a:off x="7591573" y="2668343"/>
            <a:ext cx="4357255" cy="2862322"/>
          </a:xfrm>
          <a:prstGeom prst="rect">
            <a:avLst/>
          </a:prstGeom>
          <a:noFill/>
        </p:spPr>
        <p:txBody>
          <a:bodyPr wrap="square" rtlCol="0">
            <a:spAutoFit/>
          </a:bodyPr>
          <a:lstStyle/>
          <a:p>
            <a:pPr algn="ctr"/>
            <a:r>
              <a:rPr lang="en-US" dirty="0">
                <a:solidFill>
                  <a:schemeClr val="accent3"/>
                </a:solidFill>
              </a:rPr>
              <a:t>Although this work is currently theoretical, the development of an application from the user interface is the natural next step.  </a:t>
            </a:r>
          </a:p>
          <a:p>
            <a:pPr algn="ctr"/>
            <a:endParaRPr lang="en-US" dirty="0">
              <a:solidFill>
                <a:schemeClr val="accent3"/>
              </a:solidFill>
            </a:endParaRPr>
          </a:p>
          <a:p>
            <a:pPr algn="ctr"/>
            <a:r>
              <a:rPr lang="en-US" dirty="0">
                <a:solidFill>
                  <a:schemeClr val="accent3"/>
                </a:solidFill>
              </a:rPr>
              <a:t>It could be expanded to model activities during a day and suggest ways for the user to alter their behavior during the day to improve health, happiness, and productivity.</a:t>
            </a:r>
          </a:p>
        </p:txBody>
      </p:sp>
      <p:sp>
        <p:nvSpPr>
          <p:cNvPr id="14" name="TextBox 13">
            <a:extLst>
              <a:ext uri="{FF2B5EF4-FFF2-40B4-BE49-F238E27FC236}">
                <a16:creationId xmlns:a16="http://schemas.microsoft.com/office/drawing/2014/main" id="{2B0E6DA4-FB9E-EED6-5F15-045D6E078989}"/>
              </a:ext>
            </a:extLst>
          </p:cNvPr>
          <p:cNvSpPr txBox="1"/>
          <p:nvPr/>
        </p:nvSpPr>
        <p:spPr>
          <a:xfrm>
            <a:off x="635000" y="1903063"/>
            <a:ext cx="3906982" cy="523220"/>
          </a:xfrm>
          <a:prstGeom prst="rect">
            <a:avLst/>
          </a:prstGeom>
          <a:noFill/>
        </p:spPr>
        <p:txBody>
          <a:bodyPr wrap="square" rtlCol="0">
            <a:spAutoFit/>
          </a:bodyPr>
          <a:lstStyle/>
          <a:p>
            <a:r>
              <a:rPr lang="en-US" sz="2800" dirty="0">
                <a:solidFill>
                  <a:schemeClr val="accent5"/>
                </a:solidFill>
              </a:rPr>
              <a:t>Experimental Validation</a:t>
            </a:r>
          </a:p>
        </p:txBody>
      </p:sp>
      <p:sp>
        <p:nvSpPr>
          <p:cNvPr id="15" name="TextBox 14">
            <a:extLst>
              <a:ext uri="{FF2B5EF4-FFF2-40B4-BE49-F238E27FC236}">
                <a16:creationId xmlns:a16="http://schemas.microsoft.com/office/drawing/2014/main" id="{227E784D-AB68-7066-E40C-C705729CAB51}"/>
              </a:ext>
            </a:extLst>
          </p:cNvPr>
          <p:cNvSpPr txBox="1"/>
          <p:nvPr/>
        </p:nvSpPr>
        <p:spPr>
          <a:xfrm>
            <a:off x="7591573" y="2016176"/>
            <a:ext cx="4357255" cy="523220"/>
          </a:xfrm>
          <a:prstGeom prst="rect">
            <a:avLst/>
          </a:prstGeom>
          <a:noFill/>
        </p:spPr>
        <p:txBody>
          <a:bodyPr wrap="square" rtlCol="0">
            <a:spAutoFit/>
          </a:bodyPr>
          <a:lstStyle/>
          <a:p>
            <a:r>
              <a:rPr lang="en-US" sz="2800" dirty="0">
                <a:solidFill>
                  <a:schemeClr val="accent5"/>
                </a:solidFill>
              </a:rPr>
              <a:t>Commercial Development</a:t>
            </a:r>
          </a:p>
        </p:txBody>
      </p:sp>
    </p:spTree>
    <p:extLst>
      <p:ext uri="{BB962C8B-B14F-4D97-AF65-F5344CB8AC3E}">
        <p14:creationId xmlns:p14="http://schemas.microsoft.com/office/powerpoint/2010/main" val="2300575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solidFill>
                  <a:schemeClr val="accent3">
                    <a:lumMod val="20000"/>
                    <a:lumOff val="80000"/>
                  </a:schemeClr>
                </a:solidFill>
              </a:rPr>
              <a:t>Temporal Metrics</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1025624" y="2530837"/>
            <a:ext cx="6910627" cy="1421479"/>
          </a:xfrm>
        </p:spPr>
        <p:txBody>
          <a:bodyPr/>
          <a:lstStyle/>
          <a:p>
            <a:pPr>
              <a:lnSpc>
                <a:spcPct val="100000"/>
              </a:lnSpc>
            </a:pPr>
            <a:r>
              <a:rPr lang="en-US" dirty="0"/>
              <a:t>Using mathematics, Artificial Intelligence, data science principles, and machine learning methods to develop a deep learning, artificial neural network, multi-class, classification model to answer the question of how humans perceive time.</a:t>
            </a:r>
          </a:p>
          <a:p>
            <a:endParaRPr lang="en-US" dirty="0"/>
          </a:p>
          <a:p>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25624" y="4694886"/>
            <a:ext cx="6888665" cy="1164882"/>
          </a:xfrm>
        </p:spPr>
        <p:txBody>
          <a:bodyPr/>
          <a:lstStyle/>
          <a:p>
            <a:pPr>
              <a:lnSpc>
                <a:spcPct val="100000"/>
              </a:lnSpc>
              <a:spcBef>
                <a:spcPts val="0"/>
              </a:spcBef>
            </a:pPr>
            <a:r>
              <a:rPr lang="en-US" dirty="0">
                <a:solidFill>
                  <a:schemeClr val="accent3">
                    <a:lumMod val="20000"/>
                    <a:lumOff val="80000"/>
                  </a:schemeClr>
                </a:solidFill>
              </a:rPr>
              <a:t>Cammie R Newmyer</a:t>
            </a:r>
          </a:p>
          <a:p>
            <a:pPr>
              <a:lnSpc>
                <a:spcPct val="100000"/>
              </a:lnSpc>
              <a:spcBef>
                <a:spcPts val="0"/>
              </a:spcBef>
            </a:pPr>
            <a:r>
              <a:rPr lang="en-US" dirty="0">
                <a:solidFill>
                  <a:schemeClr val="accent3">
                    <a:lumMod val="20000"/>
                    <a:lumOff val="80000"/>
                  </a:schemeClr>
                </a:solidFill>
              </a:rPr>
              <a:t>December 7, 2023</a:t>
            </a:r>
          </a:p>
          <a:p>
            <a:pPr>
              <a:lnSpc>
                <a:spcPct val="100000"/>
              </a:lnSpc>
              <a:spcBef>
                <a:spcPts val="0"/>
              </a:spcBef>
            </a:pPr>
            <a:r>
              <a:rPr lang="en-US" dirty="0">
                <a:solidFill>
                  <a:schemeClr val="accent3">
                    <a:lumMod val="20000"/>
                    <a:lumOff val="80000"/>
                  </a:schemeClr>
                </a:solidFill>
              </a:rPr>
              <a:t>Regis University, MSDS Practicum II</a:t>
            </a:r>
          </a:p>
          <a:p>
            <a:pPr>
              <a:spcBef>
                <a:spcPts val="0"/>
              </a:spcBef>
            </a:pPr>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FE5CCF3-2645-F560-C956-64F8E6A0F96F}"/>
                  </a:ext>
                </a:extLst>
              </p:cNvPr>
              <p:cNvSpPr txBox="1"/>
              <p:nvPr/>
            </p:nvSpPr>
            <p:spPr>
              <a:xfrm>
                <a:off x="9455007" y="2359823"/>
                <a:ext cx="3051029" cy="2335063"/>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5400" b="0" i="1" smtClean="0">
                              <a:solidFill>
                                <a:schemeClr val="tx2"/>
                              </a:solidFill>
                              <a:latin typeface="Cambria Math" panose="02040503050406030204" pitchFamily="18" charset="0"/>
                            </a:rPr>
                          </m:ctrlPr>
                        </m:sSubPr>
                        <m:e>
                          <m:r>
                            <m:rPr>
                              <m:sty m:val="p"/>
                            </m:rPr>
                            <a:rPr lang="en-US" sz="5400" b="0" i="0" smtClean="0">
                              <a:solidFill>
                                <a:schemeClr val="tx2"/>
                              </a:solidFill>
                              <a:latin typeface="Cambria Math" panose="02040503050406030204" pitchFamily="18" charset="0"/>
                            </a:rPr>
                            <m:t>C</m:t>
                          </m:r>
                        </m:e>
                        <m:sub>
                          <m:r>
                            <m:rPr>
                              <m:sty m:val="p"/>
                            </m:rPr>
                            <a:rPr lang="en-US" sz="5400" b="0" i="0" smtClean="0">
                              <a:solidFill>
                                <a:schemeClr val="tx2"/>
                              </a:solidFill>
                              <a:latin typeface="Cambria Math" panose="02040503050406030204" pitchFamily="18" charset="0"/>
                            </a:rPr>
                            <m:t>r</m:t>
                          </m:r>
                        </m:sub>
                      </m:sSub>
                      <m:r>
                        <a:rPr lang="en-US" sz="5400" b="0" i="0" smtClean="0">
                          <a:solidFill>
                            <a:schemeClr val="tx2"/>
                          </a:solidFill>
                          <a:latin typeface="Cambria Math" panose="02040503050406030204" pitchFamily="18" charset="0"/>
                        </a:rPr>
                        <m:t>=</m:t>
                      </m:r>
                      <m:f>
                        <m:fPr>
                          <m:ctrlPr>
                            <a:rPr lang="en-US" sz="5400" i="1" smtClean="0">
                              <a:solidFill>
                                <a:schemeClr val="tx2"/>
                              </a:solidFill>
                              <a:latin typeface="Cambria Math" panose="02040503050406030204" pitchFamily="18" charset="0"/>
                            </a:rPr>
                          </m:ctrlPr>
                        </m:fPr>
                        <m:num>
                          <m:r>
                            <m:rPr>
                              <m:sty m:val="p"/>
                            </m:rPr>
                            <a:rPr lang="el-GR" sz="5400" i="0" smtClean="0">
                              <a:solidFill>
                                <a:schemeClr val="tx2"/>
                              </a:solidFill>
                              <a:latin typeface="Cambria Math" panose="02040503050406030204" pitchFamily="18" charset="0"/>
                            </a:rPr>
                            <m:t>Δ</m:t>
                          </m:r>
                          <m:r>
                            <a:rPr lang="en-US" sz="5400" b="0" i="1" smtClean="0">
                              <a:solidFill>
                                <a:schemeClr val="tx2"/>
                              </a:solidFill>
                              <a:latin typeface="Cambria Math" panose="02040503050406030204" pitchFamily="18" charset="0"/>
                            </a:rPr>
                            <m:t>𝑡</m:t>
                          </m:r>
                        </m:num>
                        <m:den>
                          <m:f>
                            <m:fPr>
                              <m:ctrlPr>
                                <a:rPr lang="en-US" sz="5400" i="1" smtClean="0">
                                  <a:solidFill>
                                    <a:schemeClr val="tx2"/>
                                  </a:solidFill>
                                  <a:latin typeface="Cambria Math" panose="02040503050406030204" pitchFamily="18" charset="0"/>
                                </a:rPr>
                              </m:ctrlPr>
                            </m:fPr>
                            <m:num>
                              <m:r>
                                <a:rPr lang="en-US" sz="5400" b="0" i="1" smtClean="0">
                                  <a:solidFill>
                                    <a:schemeClr val="tx2"/>
                                  </a:solidFill>
                                  <a:latin typeface="Cambria Math" panose="02040503050406030204" pitchFamily="18" charset="0"/>
                                </a:rPr>
                                <m:t>𝑑</m:t>
                              </m:r>
                            </m:num>
                            <m:den>
                              <m:r>
                                <a:rPr lang="en-US" sz="5400" b="0" i="1" smtClean="0">
                                  <a:solidFill>
                                    <a:schemeClr val="tx2"/>
                                  </a:solidFill>
                                  <a:latin typeface="Cambria Math" panose="02040503050406030204" pitchFamily="18" charset="0"/>
                                </a:rPr>
                                <m:t>𝑟</m:t>
                              </m:r>
                            </m:den>
                          </m:f>
                        </m:den>
                      </m:f>
                    </m:oMath>
                  </m:oMathPara>
                </a14:m>
                <a:endParaRPr lang="en-US" sz="5400" dirty="0"/>
              </a:p>
            </p:txBody>
          </p:sp>
        </mc:Choice>
        <mc:Fallback xmlns="">
          <p:sp>
            <p:nvSpPr>
              <p:cNvPr id="5" name="TextBox 4">
                <a:extLst>
                  <a:ext uri="{FF2B5EF4-FFF2-40B4-BE49-F238E27FC236}">
                    <a16:creationId xmlns:a16="http://schemas.microsoft.com/office/drawing/2014/main" id="{9FE5CCF3-2645-F560-C956-64F8E6A0F96F}"/>
                  </a:ext>
                </a:extLst>
              </p:cNvPr>
              <p:cNvSpPr txBox="1">
                <a:spLocks noRot="1" noChangeAspect="1" noMove="1" noResize="1" noEditPoints="1" noAdjustHandles="1" noChangeArrowheads="1" noChangeShapeType="1" noTextEdit="1"/>
              </p:cNvSpPr>
              <p:nvPr/>
            </p:nvSpPr>
            <p:spPr>
              <a:xfrm>
                <a:off x="9455007" y="2359823"/>
                <a:ext cx="3051029" cy="2335063"/>
              </a:xfrm>
              <a:prstGeom prst="rect">
                <a:avLst/>
              </a:prstGeo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22490313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a:xfrm>
            <a:off x="748145" y="0"/>
            <a:ext cx="3767257" cy="1358678"/>
          </a:xfrm>
        </p:spPr>
        <p:txBody>
          <a:bodyPr/>
          <a:lstStyle/>
          <a:p>
            <a:r>
              <a:rPr lang="en-US" dirty="0">
                <a:solidFill>
                  <a:schemeClr val="accent3">
                    <a:lumMod val="20000"/>
                    <a:lumOff val="80000"/>
                  </a:schemeClr>
                </a:solidFill>
              </a:rPr>
              <a:t>Thank</a:t>
            </a:r>
            <a:r>
              <a:rPr lang="en-US" dirty="0"/>
              <a:t> </a:t>
            </a:r>
            <a:r>
              <a:rPr lang="en-US" dirty="0">
                <a:solidFill>
                  <a:schemeClr val="accent3">
                    <a:lumMod val="20000"/>
                    <a:lumOff val="80000"/>
                  </a:schemeClr>
                </a:solidFill>
              </a:rPr>
              <a:t>you! </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a:xfrm>
            <a:off x="904771" y="1601889"/>
            <a:ext cx="3767257" cy="1256133"/>
          </a:xfrm>
        </p:spPr>
        <p:txBody>
          <a:bodyPr/>
          <a:lstStyle/>
          <a:p>
            <a:pPr>
              <a:spcBef>
                <a:spcPts val="0"/>
              </a:spcBef>
            </a:pPr>
            <a:r>
              <a:rPr lang="en-US" dirty="0">
                <a:solidFill>
                  <a:schemeClr val="accent3"/>
                </a:solidFill>
              </a:rPr>
              <a:t>Cammie R Newmyer</a:t>
            </a:r>
          </a:p>
          <a:p>
            <a:pPr>
              <a:spcBef>
                <a:spcPts val="0"/>
              </a:spcBef>
            </a:pPr>
            <a:r>
              <a:rPr lang="en-US" dirty="0">
                <a:solidFill>
                  <a:schemeClr val="accent3"/>
                </a:solidFill>
              </a:rPr>
              <a:t>719-588-4570</a:t>
            </a:r>
          </a:p>
          <a:p>
            <a:pPr>
              <a:spcBef>
                <a:spcPts val="0"/>
              </a:spcBef>
            </a:pPr>
            <a:r>
              <a:rPr lang="en-US" dirty="0">
                <a:solidFill>
                  <a:schemeClr val="accent3"/>
                </a:solidFill>
              </a:rPr>
              <a:t>Newmyer.mtms@gmail.com</a:t>
            </a:r>
          </a:p>
          <a:p>
            <a:pPr>
              <a:spcBef>
                <a:spcPts val="0"/>
              </a:spcBef>
            </a:pPr>
            <a:r>
              <a:rPr lang="en-US" dirty="0">
                <a:solidFill>
                  <a:schemeClr val="accent3"/>
                </a:solidFill>
              </a:rPr>
              <a:t>GitHub link</a:t>
            </a:r>
          </a:p>
          <a:p>
            <a:endParaRPr lang="en-US" dirty="0"/>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20</a:t>
            </a:fld>
            <a:endParaRPr lang="en-US" dirty="0"/>
          </a:p>
        </p:txBody>
      </p:sp>
      <p:sp>
        <p:nvSpPr>
          <p:cNvPr id="5" name="Rectangle 4">
            <a:extLst>
              <a:ext uri="{FF2B5EF4-FFF2-40B4-BE49-F238E27FC236}">
                <a16:creationId xmlns:a16="http://schemas.microsoft.com/office/drawing/2014/main" id="{47EA4E8C-4379-D176-C5D0-52B69E0C3D40}"/>
              </a:ext>
            </a:extLst>
          </p:cNvPr>
          <p:cNvSpPr/>
          <p:nvPr/>
        </p:nvSpPr>
        <p:spPr>
          <a:xfrm>
            <a:off x="6393197" y="-1299866"/>
            <a:ext cx="5872693" cy="7786747"/>
          </a:xfrm>
          <a:prstGeom prst="rect">
            <a:avLst/>
          </a:prstGeom>
          <a:noFill/>
        </p:spPr>
        <p:txBody>
          <a:bodyPr wrap="square" lIns="91440" tIns="45720" rIns="91440" bIns="45720">
            <a:spAutoFit/>
          </a:bodyPr>
          <a:lstStyle/>
          <a:p>
            <a:pPr algn="ctr"/>
            <a:r>
              <a:rPr lang="en-US" sz="50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t>
            </a:r>
          </a:p>
        </p:txBody>
      </p:sp>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78E0C153-559A-92BB-BED3-A513EB9F1B38}"/>
                  </a:ext>
                </a:extLst>
              </p:cNvPr>
              <p:cNvSpPr txBox="1"/>
              <p:nvPr/>
            </p:nvSpPr>
            <p:spPr>
              <a:xfrm>
                <a:off x="-121253" y="3575484"/>
                <a:ext cx="4636655" cy="208582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4800" b="0" i="1" smtClean="0">
                              <a:solidFill>
                                <a:schemeClr val="tx2"/>
                              </a:solidFill>
                              <a:latin typeface="Cambria Math" panose="02040503050406030204" pitchFamily="18" charset="0"/>
                            </a:rPr>
                          </m:ctrlPr>
                        </m:sSubPr>
                        <m:e>
                          <m:r>
                            <a:rPr lang="en-US" sz="4800" b="0" i="1" smtClean="0">
                              <a:solidFill>
                                <a:schemeClr val="tx2"/>
                              </a:solidFill>
                              <a:latin typeface="Cambria Math" panose="02040503050406030204" pitchFamily="18" charset="0"/>
                            </a:rPr>
                            <m:t>𝐶</m:t>
                          </m:r>
                        </m:e>
                        <m:sub>
                          <m:r>
                            <a:rPr lang="en-US" sz="4800" b="0" i="1" smtClean="0">
                              <a:solidFill>
                                <a:schemeClr val="tx2"/>
                              </a:solidFill>
                              <a:latin typeface="Cambria Math" panose="02040503050406030204" pitchFamily="18" charset="0"/>
                            </a:rPr>
                            <m:t>𝑟</m:t>
                          </m:r>
                        </m:sub>
                      </m:sSub>
                      <m:r>
                        <a:rPr lang="en-US" sz="4800" b="0" i="1" smtClean="0">
                          <a:solidFill>
                            <a:schemeClr val="tx2"/>
                          </a:solidFill>
                          <a:latin typeface="Cambria Math" panose="02040503050406030204" pitchFamily="18" charset="0"/>
                        </a:rPr>
                        <m:t>= </m:t>
                      </m:r>
                      <m:f>
                        <m:fPr>
                          <m:ctrlPr>
                            <a:rPr lang="en-US" sz="4800" b="0" i="1" smtClean="0">
                              <a:solidFill>
                                <a:schemeClr val="tx2"/>
                              </a:solidFill>
                              <a:latin typeface="Cambria Math" panose="02040503050406030204" pitchFamily="18" charset="0"/>
                            </a:rPr>
                          </m:ctrlPr>
                        </m:fPr>
                        <m:num>
                          <m:r>
                            <a:rPr lang="en-US" sz="4800" b="0" i="1" smtClean="0">
                              <a:solidFill>
                                <a:schemeClr val="tx2"/>
                              </a:solidFill>
                              <a:latin typeface="Cambria Math" panose="02040503050406030204" pitchFamily="18" charset="0"/>
                              <a:ea typeface="Cambria Math" panose="02040503050406030204" pitchFamily="18" charset="0"/>
                            </a:rPr>
                            <m:t>∆</m:t>
                          </m:r>
                          <m:r>
                            <a:rPr lang="en-US" sz="4800" b="0" i="1" smtClean="0">
                              <a:solidFill>
                                <a:schemeClr val="tx2"/>
                              </a:solidFill>
                              <a:latin typeface="Cambria Math" panose="02040503050406030204" pitchFamily="18" charset="0"/>
                              <a:ea typeface="Cambria Math" panose="02040503050406030204" pitchFamily="18" charset="0"/>
                            </a:rPr>
                            <m:t>𝑡</m:t>
                          </m:r>
                        </m:num>
                        <m:den>
                          <m:f>
                            <m:fPr>
                              <m:ctrlPr>
                                <a:rPr lang="en-US" sz="4800" b="0" i="1" smtClean="0">
                                  <a:solidFill>
                                    <a:schemeClr val="tx2"/>
                                  </a:solidFill>
                                  <a:latin typeface="Cambria Math" panose="02040503050406030204" pitchFamily="18" charset="0"/>
                                </a:rPr>
                              </m:ctrlPr>
                            </m:fPr>
                            <m:num>
                              <m:r>
                                <a:rPr lang="en-US" sz="4800" b="0" i="1" smtClean="0">
                                  <a:solidFill>
                                    <a:schemeClr val="tx2"/>
                                  </a:solidFill>
                                  <a:latin typeface="Cambria Math" panose="02040503050406030204" pitchFamily="18" charset="0"/>
                                </a:rPr>
                                <m:t>𝑑</m:t>
                              </m:r>
                            </m:num>
                            <m:den>
                              <m:r>
                                <a:rPr lang="en-US" sz="4800" b="0" i="1" smtClean="0">
                                  <a:solidFill>
                                    <a:schemeClr val="tx2"/>
                                  </a:solidFill>
                                  <a:latin typeface="Cambria Math" panose="02040503050406030204" pitchFamily="18" charset="0"/>
                                </a:rPr>
                                <m:t>𝑟</m:t>
                              </m:r>
                            </m:den>
                          </m:f>
                        </m:den>
                      </m:f>
                    </m:oMath>
                  </m:oMathPara>
                </a14:m>
                <a:endParaRPr lang="en-US" sz="4800" dirty="0">
                  <a:solidFill>
                    <a:schemeClr val="accent6"/>
                  </a:solidFill>
                </a:endParaRPr>
              </a:p>
            </p:txBody>
          </p:sp>
        </mc:Choice>
        <mc:Fallback xmlns="">
          <p:sp>
            <p:nvSpPr>
              <p:cNvPr id="8" name="TextBox 7">
                <a:extLst>
                  <a:ext uri="{FF2B5EF4-FFF2-40B4-BE49-F238E27FC236}">
                    <a16:creationId xmlns:a16="http://schemas.microsoft.com/office/drawing/2014/main" id="{78E0C153-559A-92BB-BED3-A513EB9F1B38}"/>
                  </a:ext>
                </a:extLst>
              </p:cNvPr>
              <p:cNvSpPr txBox="1">
                <a:spLocks noRot="1" noChangeAspect="1" noMove="1" noResize="1" noEditPoints="1" noAdjustHandles="1" noChangeArrowheads="1" noChangeShapeType="1" noTextEdit="1"/>
              </p:cNvSpPr>
              <p:nvPr/>
            </p:nvSpPr>
            <p:spPr>
              <a:xfrm>
                <a:off x="-121253" y="3575484"/>
                <a:ext cx="4636655" cy="2085827"/>
              </a:xfrm>
              <a:prstGeom prst="rect">
                <a:avLst/>
              </a:prstGeom>
              <a:blipFill>
                <a:blip r:embed="rId2"/>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79002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a:xfrm>
            <a:off x="1423839" y="861822"/>
            <a:ext cx="9088732" cy="2154284"/>
          </a:xfrm>
        </p:spPr>
        <p:txBody>
          <a:bodyPr/>
          <a:lstStyle/>
          <a:p>
            <a:r>
              <a:rPr lang="en-US" dirty="0">
                <a:solidFill>
                  <a:schemeClr val="accent3"/>
                </a:solidFill>
              </a:rPr>
              <a:t>Have you ever questioned why your perception of time varies?</a:t>
            </a:r>
            <a:br>
              <a:rPr lang="en-US" dirty="0">
                <a:solidFill>
                  <a:schemeClr val="accent3"/>
                </a:solidFill>
              </a:rPr>
            </a:br>
            <a:endParaRPr lang="en-US" dirty="0">
              <a:solidFill>
                <a:schemeClr val="accent3"/>
              </a:solidFill>
            </a:endParaRPr>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1100549" y="3178446"/>
            <a:ext cx="3241630" cy="1774043"/>
          </a:xfrm>
        </p:spPr>
        <p:txBody>
          <a:bodyPr/>
          <a:lstStyle/>
          <a:p>
            <a:r>
              <a:rPr lang="en-US" sz="1800" dirty="0">
                <a:solidFill>
                  <a:schemeClr val="accent3">
                    <a:lumMod val="20000"/>
                    <a:lumOff val="80000"/>
                  </a:schemeClr>
                </a:solidFill>
              </a:rPr>
              <a:t>You are working on a task and you can’t stay awake – it is so boring and time is moving incredibly slow?</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a:xfrm>
            <a:off x="4481790" y="3268277"/>
            <a:ext cx="3241630" cy="1721355"/>
          </a:xfrm>
        </p:spPr>
        <p:txBody>
          <a:bodyPr/>
          <a:lstStyle/>
          <a:p>
            <a:pPr>
              <a:lnSpc>
                <a:spcPct val="100000"/>
              </a:lnSpc>
              <a:spcBef>
                <a:spcPts val="0"/>
              </a:spcBef>
            </a:pPr>
            <a:r>
              <a:rPr lang="en-US" sz="1800" dirty="0">
                <a:solidFill>
                  <a:schemeClr val="accent3">
                    <a:lumMod val="20000"/>
                    <a:lumOff val="80000"/>
                  </a:schemeClr>
                </a:solidFill>
              </a:rPr>
              <a:t>You have a day where you wonder where the time went, it just flew by and you didn’t accomplish anything?</a:t>
            </a:r>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a:xfrm>
            <a:off x="8125380" y="3427604"/>
            <a:ext cx="3364655" cy="1166840"/>
          </a:xfrm>
        </p:spPr>
        <p:txBody>
          <a:bodyPr/>
          <a:lstStyle/>
          <a:p>
            <a:endParaRPr lang="en-US" dirty="0">
              <a:solidFill>
                <a:schemeClr val="accent3">
                  <a:lumMod val="20000"/>
                  <a:lumOff val="80000"/>
                </a:schemeClr>
              </a:solidFill>
            </a:endParaRPr>
          </a:p>
          <a:p>
            <a:r>
              <a:rPr lang="en-US" sz="1800" dirty="0">
                <a:solidFill>
                  <a:schemeClr val="accent3">
                    <a:lumMod val="20000"/>
                    <a:lumOff val="80000"/>
                  </a:schemeClr>
                </a:solidFill>
              </a:rPr>
              <a:t>You feel like time just moved too fast or too slowly over periods of your life?</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
        <p:nvSpPr>
          <p:cNvPr id="6" name="TextBox 5">
            <a:extLst>
              <a:ext uri="{FF2B5EF4-FFF2-40B4-BE49-F238E27FC236}">
                <a16:creationId xmlns:a16="http://schemas.microsoft.com/office/drawing/2014/main" id="{7FD12270-A4C6-522E-0218-33852C15C74F}"/>
              </a:ext>
            </a:extLst>
          </p:cNvPr>
          <p:cNvSpPr txBox="1"/>
          <p:nvPr/>
        </p:nvSpPr>
        <p:spPr>
          <a:xfrm>
            <a:off x="1755327" y="2541407"/>
            <a:ext cx="1771105" cy="707886"/>
          </a:xfrm>
          <a:prstGeom prst="rect">
            <a:avLst/>
          </a:prstGeom>
          <a:noFill/>
        </p:spPr>
        <p:txBody>
          <a:bodyPr wrap="square" rtlCol="0">
            <a:spAutoFit/>
          </a:bodyPr>
          <a:lstStyle/>
          <a:p>
            <a:r>
              <a:rPr lang="en-US" sz="4000" dirty="0">
                <a:solidFill>
                  <a:schemeClr val="accent6"/>
                </a:solidFill>
              </a:rPr>
              <a:t>Hourly</a:t>
            </a:r>
          </a:p>
        </p:txBody>
      </p:sp>
      <p:sp>
        <p:nvSpPr>
          <p:cNvPr id="9" name="TextBox 8">
            <a:extLst>
              <a:ext uri="{FF2B5EF4-FFF2-40B4-BE49-F238E27FC236}">
                <a16:creationId xmlns:a16="http://schemas.microsoft.com/office/drawing/2014/main" id="{7D1502FF-5B49-D9F8-0F61-330005179101}"/>
              </a:ext>
            </a:extLst>
          </p:cNvPr>
          <p:cNvSpPr txBox="1"/>
          <p:nvPr/>
        </p:nvSpPr>
        <p:spPr>
          <a:xfrm>
            <a:off x="5370848" y="2560391"/>
            <a:ext cx="1364770" cy="707886"/>
          </a:xfrm>
          <a:prstGeom prst="rect">
            <a:avLst/>
          </a:prstGeom>
          <a:noFill/>
        </p:spPr>
        <p:txBody>
          <a:bodyPr wrap="square" rtlCol="0">
            <a:spAutoFit/>
          </a:bodyPr>
          <a:lstStyle/>
          <a:p>
            <a:r>
              <a:rPr lang="en-US" sz="4000" dirty="0">
                <a:solidFill>
                  <a:schemeClr val="accent6"/>
                </a:solidFill>
              </a:rPr>
              <a:t>Daily</a:t>
            </a:r>
          </a:p>
        </p:txBody>
      </p:sp>
      <p:sp>
        <p:nvSpPr>
          <p:cNvPr id="10" name="TextBox 9">
            <a:extLst>
              <a:ext uri="{FF2B5EF4-FFF2-40B4-BE49-F238E27FC236}">
                <a16:creationId xmlns:a16="http://schemas.microsoft.com/office/drawing/2014/main" id="{D9A2382A-651D-481E-E3DC-93FF76504B2F}"/>
              </a:ext>
            </a:extLst>
          </p:cNvPr>
          <p:cNvSpPr txBox="1"/>
          <p:nvPr/>
        </p:nvSpPr>
        <p:spPr>
          <a:xfrm>
            <a:off x="8640335" y="2566173"/>
            <a:ext cx="1981633" cy="707886"/>
          </a:xfrm>
          <a:prstGeom prst="rect">
            <a:avLst/>
          </a:prstGeom>
          <a:noFill/>
        </p:spPr>
        <p:txBody>
          <a:bodyPr wrap="none" rtlCol="0">
            <a:spAutoFit/>
          </a:bodyPr>
          <a:lstStyle/>
          <a:p>
            <a:r>
              <a:rPr lang="en-US" sz="4000" dirty="0">
                <a:solidFill>
                  <a:schemeClr val="accent6"/>
                </a:solidFill>
              </a:rPr>
              <a:t>Lifetime</a:t>
            </a:r>
          </a:p>
        </p:txBody>
      </p:sp>
      <p:pic>
        <p:nvPicPr>
          <p:cNvPr id="3" name="Picture 2">
            <a:extLst>
              <a:ext uri="{FF2B5EF4-FFF2-40B4-BE49-F238E27FC236}">
                <a16:creationId xmlns:a16="http://schemas.microsoft.com/office/drawing/2014/main" id="{C131A187-240A-0A55-41A0-70CDEE84527D}"/>
              </a:ext>
            </a:extLst>
          </p:cNvPr>
          <p:cNvPicPr>
            <a:picLocks noChangeAspect="1"/>
          </p:cNvPicPr>
          <p:nvPr/>
        </p:nvPicPr>
        <p:blipFill>
          <a:blip r:embed="rId3"/>
          <a:stretch>
            <a:fillRect/>
          </a:stretch>
        </p:blipFill>
        <p:spPr>
          <a:xfrm>
            <a:off x="248867" y="5438645"/>
            <a:ext cx="1506460" cy="942288"/>
          </a:xfrm>
          <a:prstGeom prst="rect">
            <a:avLst/>
          </a:prstGeom>
        </p:spPr>
      </p:pic>
      <p:sp>
        <p:nvSpPr>
          <p:cNvPr id="7" name="TextBox 6">
            <a:extLst>
              <a:ext uri="{FF2B5EF4-FFF2-40B4-BE49-F238E27FC236}">
                <a16:creationId xmlns:a16="http://schemas.microsoft.com/office/drawing/2014/main" id="{DA7F82BB-BAA1-9018-E8B7-B82A00037C6C}"/>
              </a:ext>
            </a:extLst>
          </p:cNvPr>
          <p:cNvSpPr txBox="1"/>
          <p:nvPr/>
        </p:nvSpPr>
        <p:spPr>
          <a:xfrm>
            <a:off x="1875566" y="5472182"/>
            <a:ext cx="9910033" cy="584775"/>
          </a:xfrm>
          <a:prstGeom prst="rect">
            <a:avLst/>
          </a:prstGeom>
          <a:noFill/>
        </p:spPr>
        <p:txBody>
          <a:bodyPr wrap="square" rtlCol="0">
            <a:spAutoFit/>
          </a:bodyPr>
          <a:lstStyle/>
          <a:p>
            <a:r>
              <a:rPr kumimoji="0" lang="en-US" sz="3200" b="0" i="0" u="none" strike="noStrike" kern="1200" cap="none" spc="0" normalizeH="0" baseline="0" noProof="0" dirty="0">
                <a:ln>
                  <a:noFill/>
                </a:ln>
                <a:solidFill>
                  <a:srgbClr val="73EBF9"/>
                </a:solidFill>
                <a:effectLst/>
                <a:uLnTx/>
                <a:uFillTx/>
                <a:latin typeface="Biome"/>
                <a:ea typeface="+mj-ea"/>
              </a:rPr>
              <a:t>Have you ever wondered if you can do anything about it?</a:t>
            </a:r>
            <a:endParaRPr lang="en-US" sz="3200" dirty="0"/>
          </a:p>
        </p:txBody>
      </p:sp>
    </p:spTree>
    <p:extLst>
      <p:ext uri="{BB962C8B-B14F-4D97-AF65-F5344CB8AC3E}">
        <p14:creationId xmlns:p14="http://schemas.microsoft.com/office/powerpoint/2010/main" val="3984182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DAAF5-D1A2-F848-7735-34EF282192F2}"/>
              </a:ext>
            </a:extLst>
          </p:cNvPr>
          <p:cNvSpPr>
            <a:spLocks noGrp="1"/>
          </p:cNvSpPr>
          <p:nvPr>
            <p:ph type="title"/>
          </p:nvPr>
        </p:nvSpPr>
        <p:spPr>
          <a:xfrm>
            <a:off x="838199" y="185876"/>
            <a:ext cx="10515601" cy="922932"/>
          </a:xfrm>
        </p:spPr>
        <p:txBody>
          <a:bodyPr/>
          <a:lstStyle/>
          <a:p>
            <a:r>
              <a:rPr lang="en-US" dirty="0">
                <a:solidFill>
                  <a:schemeClr val="accent3"/>
                </a:solidFill>
              </a:rPr>
              <a:t>Temporal Metrics Part I</a:t>
            </a:r>
          </a:p>
        </p:txBody>
      </p:sp>
      <p:sp>
        <p:nvSpPr>
          <p:cNvPr id="3" name="Text Placeholder 2">
            <a:extLst>
              <a:ext uri="{FF2B5EF4-FFF2-40B4-BE49-F238E27FC236}">
                <a16:creationId xmlns:a16="http://schemas.microsoft.com/office/drawing/2014/main" id="{3AE733DF-2816-6230-9AD3-065F53E2D366}"/>
              </a:ext>
            </a:extLst>
          </p:cNvPr>
          <p:cNvSpPr>
            <a:spLocks noGrp="1"/>
          </p:cNvSpPr>
          <p:nvPr>
            <p:ph type="body" sz="quarter" idx="30"/>
          </p:nvPr>
        </p:nvSpPr>
        <p:spPr>
          <a:xfrm>
            <a:off x="930563" y="1174178"/>
            <a:ext cx="3953594" cy="509671"/>
          </a:xfrm>
        </p:spPr>
        <p:txBody>
          <a:bodyPr/>
          <a:lstStyle/>
          <a:p>
            <a:r>
              <a:rPr lang="en-US" sz="3200" dirty="0">
                <a:solidFill>
                  <a:schemeClr val="tx2"/>
                </a:solidFill>
              </a:rPr>
              <a:t>Goals:</a:t>
            </a:r>
          </a:p>
        </p:txBody>
      </p:sp>
      <p:sp>
        <p:nvSpPr>
          <p:cNvPr id="4" name="Text Placeholder 3">
            <a:extLst>
              <a:ext uri="{FF2B5EF4-FFF2-40B4-BE49-F238E27FC236}">
                <a16:creationId xmlns:a16="http://schemas.microsoft.com/office/drawing/2014/main" id="{14DC281E-7E38-C5A8-48DE-010E1F123375}"/>
              </a:ext>
            </a:extLst>
          </p:cNvPr>
          <p:cNvSpPr>
            <a:spLocks noGrp="1"/>
          </p:cNvSpPr>
          <p:nvPr>
            <p:ph type="body" sz="quarter" idx="32"/>
          </p:nvPr>
        </p:nvSpPr>
        <p:spPr>
          <a:xfrm>
            <a:off x="6456218" y="1167356"/>
            <a:ext cx="3911982" cy="523316"/>
          </a:xfrm>
        </p:spPr>
        <p:txBody>
          <a:bodyPr/>
          <a:lstStyle/>
          <a:p>
            <a:r>
              <a:rPr lang="en-US" sz="3200" dirty="0">
                <a:solidFill>
                  <a:schemeClr val="tx2"/>
                </a:solidFill>
              </a:rPr>
              <a:t>Methods:</a:t>
            </a:r>
          </a:p>
        </p:txBody>
      </p:sp>
      <p:sp>
        <p:nvSpPr>
          <p:cNvPr id="5" name="Content Placeholder 4">
            <a:extLst>
              <a:ext uri="{FF2B5EF4-FFF2-40B4-BE49-F238E27FC236}">
                <a16:creationId xmlns:a16="http://schemas.microsoft.com/office/drawing/2014/main" id="{38C52507-23C2-428F-7771-521F5DC1D38D}"/>
              </a:ext>
            </a:extLst>
          </p:cNvPr>
          <p:cNvSpPr>
            <a:spLocks noGrp="1"/>
          </p:cNvSpPr>
          <p:nvPr>
            <p:ph sz="quarter" idx="35"/>
          </p:nvPr>
        </p:nvSpPr>
        <p:spPr>
          <a:xfrm>
            <a:off x="617537" y="2073963"/>
            <a:ext cx="4702607" cy="3245783"/>
          </a:xfrm>
        </p:spPr>
        <p:txBody>
          <a:bodyPr/>
          <a:lstStyle/>
          <a:p>
            <a:pPr lvl="1">
              <a:buClr>
                <a:schemeClr val="accent3"/>
              </a:buClr>
              <a:buFont typeface="Wingdings" panose="05000000000000000000" pitchFamily="2" charset="2"/>
              <a:buChar char="ü"/>
            </a:pPr>
            <a:r>
              <a:rPr lang="en-US" dirty="0">
                <a:solidFill>
                  <a:schemeClr val="accent3">
                    <a:lumMod val="20000"/>
                    <a:lumOff val="80000"/>
                  </a:schemeClr>
                </a:solidFill>
              </a:rPr>
              <a:t>Develop a mathematical formula to predict the variation in how humans perceive time.</a:t>
            </a:r>
          </a:p>
          <a:p>
            <a:pPr lvl="1">
              <a:buClr>
                <a:schemeClr val="accent3"/>
              </a:buClr>
              <a:buFont typeface="Wingdings" panose="05000000000000000000" pitchFamily="2" charset="2"/>
              <a:buChar char="ü"/>
            </a:pPr>
            <a:endParaRPr lang="en-US" dirty="0">
              <a:solidFill>
                <a:schemeClr val="accent3">
                  <a:lumMod val="20000"/>
                  <a:lumOff val="80000"/>
                </a:schemeClr>
              </a:solidFill>
            </a:endParaRPr>
          </a:p>
          <a:p>
            <a:pPr lvl="1">
              <a:buClr>
                <a:schemeClr val="accent3"/>
              </a:buClr>
              <a:buFont typeface="Wingdings" panose="05000000000000000000" pitchFamily="2" charset="2"/>
              <a:buChar char="ü"/>
            </a:pPr>
            <a:r>
              <a:rPr lang="en-US" dirty="0">
                <a:solidFill>
                  <a:schemeClr val="accent3">
                    <a:lumMod val="20000"/>
                    <a:lumOff val="80000"/>
                  </a:schemeClr>
                </a:solidFill>
              </a:rPr>
              <a:t>Develop a dataset.</a:t>
            </a:r>
          </a:p>
          <a:p>
            <a:pPr lvl="1">
              <a:buClr>
                <a:schemeClr val="accent3"/>
              </a:buClr>
              <a:buFont typeface="Wingdings" panose="05000000000000000000" pitchFamily="2" charset="2"/>
              <a:buChar char="ü"/>
            </a:pPr>
            <a:endParaRPr lang="en-US" dirty="0">
              <a:solidFill>
                <a:schemeClr val="accent3">
                  <a:lumMod val="20000"/>
                  <a:lumOff val="80000"/>
                </a:schemeClr>
              </a:solidFill>
            </a:endParaRPr>
          </a:p>
          <a:p>
            <a:pPr lvl="1">
              <a:buClr>
                <a:schemeClr val="accent3"/>
              </a:buClr>
              <a:buFont typeface="Wingdings" panose="05000000000000000000" pitchFamily="2" charset="2"/>
              <a:buChar char="ü"/>
            </a:pPr>
            <a:r>
              <a:rPr lang="en-US" dirty="0">
                <a:solidFill>
                  <a:schemeClr val="accent3">
                    <a:lumMod val="20000"/>
                    <a:lumOff val="80000"/>
                  </a:schemeClr>
                </a:solidFill>
              </a:rPr>
              <a:t>Use the dataset to verify the reliability of the mathematical formula by building a machine learning, random forest, multi-class, classification model.</a:t>
            </a:r>
          </a:p>
          <a:p>
            <a:pPr lvl="1">
              <a:buClr>
                <a:schemeClr val="accent3"/>
              </a:buClr>
              <a:buFont typeface="Wingdings" panose="05000000000000000000" pitchFamily="2" charset="2"/>
              <a:buChar char="ü"/>
            </a:pPr>
            <a:endParaRPr lang="en-US" dirty="0">
              <a:solidFill>
                <a:schemeClr val="accent3">
                  <a:lumMod val="20000"/>
                  <a:lumOff val="80000"/>
                </a:schemeClr>
              </a:solidFill>
            </a:endParaRPr>
          </a:p>
          <a:p>
            <a:pPr lvl="1">
              <a:buClr>
                <a:schemeClr val="accent3"/>
              </a:buClr>
              <a:buFont typeface="Wingdings" panose="05000000000000000000" pitchFamily="2" charset="2"/>
              <a:buChar char="ü"/>
            </a:pPr>
            <a:r>
              <a:rPr lang="en-US" dirty="0">
                <a:solidFill>
                  <a:schemeClr val="accent3">
                    <a:lumMod val="20000"/>
                    <a:lumOff val="80000"/>
                  </a:schemeClr>
                </a:solidFill>
              </a:rPr>
              <a:t>Use the model to predict which feature involved in the calculation and development of the Cammie_r constant is most likely to affect the perception of time and contribute to the accuracy of the model.</a:t>
            </a:r>
            <a:endParaRPr lang="en-US" dirty="0"/>
          </a:p>
        </p:txBody>
      </p:sp>
      <p:sp>
        <p:nvSpPr>
          <p:cNvPr id="8" name="Slide Number Placeholder 7">
            <a:extLst>
              <a:ext uri="{FF2B5EF4-FFF2-40B4-BE49-F238E27FC236}">
                <a16:creationId xmlns:a16="http://schemas.microsoft.com/office/drawing/2014/main" id="{05CB6582-025A-EC7C-7D16-DC74BE1043D6}"/>
              </a:ext>
            </a:extLst>
          </p:cNvPr>
          <p:cNvSpPr>
            <a:spLocks noGrp="1"/>
          </p:cNvSpPr>
          <p:nvPr>
            <p:ph type="sldNum" sz="quarter" idx="12"/>
          </p:nvPr>
        </p:nvSpPr>
        <p:spPr/>
        <p:txBody>
          <a:bodyPr/>
          <a:lstStyle/>
          <a:p>
            <a:fld id="{FE024F78-56A6-7740-B68D-8D4D026EDF3F}" type="slidenum">
              <a:rPr lang="en-US" smtClean="0"/>
              <a:pPr/>
              <a:t>4</a:t>
            </a:fld>
            <a:endParaRPr lang="en-US" dirty="0"/>
          </a:p>
        </p:txBody>
      </p:sp>
      <p:pic>
        <p:nvPicPr>
          <p:cNvPr id="13" name="Picture 12">
            <a:extLst>
              <a:ext uri="{FF2B5EF4-FFF2-40B4-BE49-F238E27FC236}">
                <a16:creationId xmlns:a16="http://schemas.microsoft.com/office/drawing/2014/main" id="{A97B8972-29E2-D483-9058-25C44CF93E21}"/>
              </a:ext>
            </a:extLst>
          </p:cNvPr>
          <p:cNvPicPr>
            <a:picLocks noChangeAspect="1"/>
          </p:cNvPicPr>
          <p:nvPr/>
        </p:nvPicPr>
        <p:blipFill>
          <a:blip r:embed="rId2"/>
          <a:stretch>
            <a:fillRect/>
          </a:stretch>
        </p:blipFill>
        <p:spPr>
          <a:xfrm>
            <a:off x="10686157" y="76647"/>
            <a:ext cx="1505843" cy="944962"/>
          </a:xfrm>
          <a:prstGeom prst="rect">
            <a:avLst/>
          </a:prstGeom>
        </p:spPr>
      </p:pic>
      <p:sp>
        <p:nvSpPr>
          <p:cNvPr id="14" name="TextBox 13">
            <a:extLst>
              <a:ext uri="{FF2B5EF4-FFF2-40B4-BE49-F238E27FC236}">
                <a16:creationId xmlns:a16="http://schemas.microsoft.com/office/drawing/2014/main" id="{50529EDA-6D5E-BC8E-FA9A-DADEB61C7FE5}"/>
              </a:ext>
            </a:extLst>
          </p:cNvPr>
          <p:cNvSpPr txBox="1"/>
          <p:nvPr/>
        </p:nvSpPr>
        <p:spPr>
          <a:xfrm>
            <a:off x="5967990" y="1690672"/>
            <a:ext cx="5264727" cy="5293757"/>
          </a:xfrm>
          <a:prstGeom prst="rect">
            <a:avLst/>
          </a:prstGeom>
          <a:noFill/>
        </p:spPr>
        <p:txBody>
          <a:bodyPr wrap="square" rtlCol="0">
            <a:spAutoFit/>
          </a:bodyPr>
          <a:lstStyle/>
          <a:p>
            <a:pPr marL="285750" indent="-285750">
              <a:buClr>
                <a:schemeClr val="accent3"/>
              </a:buClr>
              <a:buFont typeface="Wingdings" panose="05000000000000000000" pitchFamily="2" charset="2"/>
              <a:buChar char="ü"/>
            </a:pPr>
            <a:endParaRPr lang="en-US" sz="1600" dirty="0">
              <a:solidFill>
                <a:schemeClr val="tx2"/>
              </a:solidFill>
            </a:endParaRPr>
          </a:p>
          <a:p>
            <a:pPr marL="742950" lvl="1" indent="-285750">
              <a:buClr>
                <a:schemeClr val="accent3"/>
              </a:buClr>
              <a:buFont typeface="Wingdings" panose="05000000000000000000" pitchFamily="2" charset="2"/>
              <a:buChar char="ü"/>
            </a:pPr>
            <a:r>
              <a:rPr lang="en-US" sz="1600" dirty="0">
                <a:solidFill>
                  <a:schemeClr val="accent3">
                    <a:lumMod val="20000"/>
                    <a:lumOff val="80000"/>
                  </a:schemeClr>
                </a:solidFill>
              </a:rPr>
              <a:t>Use AI Chat GPT 4.0 to estimate the amount of time a person with a given condition would spend per 24 hour period in seven different brainwave states:  delta, theta, alpha, low beta, mid beta, high beta, or gamma.</a:t>
            </a:r>
          </a:p>
          <a:p>
            <a:pPr marL="742950" lvl="1" indent="-285750">
              <a:buClr>
                <a:schemeClr val="accent3"/>
              </a:buClr>
              <a:buFont typeface="Wingdings" panose="05000000000000000000" pitchFamily="2" charset="2"/>
              <a:buChar char="ü"/>
            </a:pPr>
            <a:endParaRPr lang="en-US" sz="1600" dirty="0">
              <a:solidFill>
                <a:schemeClr val="accent3">
                  <a:lumMod val="20000"/>
                  <a:lumOff val="80000"/>
                </a:schemeClr>
              </a:solidFill>
            </a:endParaRPr>
          </a:p>
          <a:p>
            <a:pPr marL="742950" lvl="1" indent="-285750">
              <a:buClr>
                <a:schemeClr val="accent3"/>
              </a:buClr>
              <a:buFont typeface="Wingdings" panose="05000000000000000000" pitchFamily="2" charset="2"/>
              <a:buChar char="ü"/>
            </a:pPr>
            <a:r>
              <a:rPr lang="en-US" sz="1600" dirty="0">
                <a:solidFill>
                  <a:schemeClr val="accent3">
                    <a:lumMod val="20000"/>
                    <a:lumOff val="80000"/>
                  </a:schemeClr>
                </a:solidFill>
              </a:rPr>
              <a:t>Use established mathematical formulas to calculate theoretical wavelength distance for all time spent in seven different brainwave states in a 24 hour period.  Set a control distance for an “average person” to compare increases and decreases in distance, rate, and time.</a:t>
            </a:r>
          </a:p>
          <a:p>
            <a:pPr marL="742950" lvl="1" indent="-285750">
              <a:buClr>
                <a:schemeClr val="accent3"/>
              </a:buClr>
              <a:buFont typeface="Wingdings" panose="05000000000000000000" pitchFamily="2" charset="2"/>
              <a:buChar char="ü"/>
            </a:pPr>
            <a:endParaRPr lang="en-US" sz="1600" dirty="0">
              <a:solidFill>
                <a:schemeClr val="accent3">
                  <a:lumMod val="20000"/>
                  <a:lumOff val="80000"/>
                </a:schemeClr>
              </a:solidFill>
            </a:endParaRPr>
          </a:p>
          <a:p>
            <a:pPr marL="742950" lvl="1" indent="-285750">
              <a:buClr>
                <a:schemeClr val="accent3"/>
              </a:buClr>
              <a:buFont typeface="Wingdings" panose="05000000000000000000" pitchFamily="2" charset="2"/>
              <a:buChar char="ü"/>
            </a:pPr>
            <a:r>
              <a:rPr lang="en-US" sz="1600" dirty="0">
                <a:solidFill>
                  <a:schemeClr val="accent3">
                    <a:lumMod val="20000"/>
                    <a:lumOff val="80000"/>
                  </a:schemeClr>
                </a:solidFill>
              </a:rPr>
              <a:t>Using features such as frequency, wavelength, distance, myelination, cycle, and time in each brainwave state, run a Random Forest, multi-class, classification model to develop a prediction model and analyze feature importance.</a:t>
            </a:r>
          </a:p>
          <a:p>
            <a:endParaRPr lang="en-US" dirty="0"/>
          </a:p>
        </p:txBody>
      </p:sp>
    </p:spTree>
    <p:extLst>
      <p:ext uri="{BB962C8B-B14F-4D97-AF65-F5344CB8AC3E}">
        <p14:creationId xmlns:p14="http://schemas.microsoft.com/office/powerpoint/2010/main" val="6836300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a:xfrm>
            <a:off x="643432" y="475322"/>
            <a:ext cx="10515601" cy="943423"/>
          </a:xfrm>
        </p:spPr>
        <p:txBody>
          <a:bodyPr/>
          <a:lstStyle/>
          <a:p>
            <a:r>
              <a:rPr lang="en-US" dirty="0">
                <a:solidFill>
                  <a:schemeClr val="accent3"/>
                </a:solidFill>
              </a:rPr>
              <a:t>Temporal Metrics Part I Results</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5</a:t>
            </a:fld>
            <a:endParaRPr lang="en-US" dirty="0"/>
          </a:p>
        </p:txBody>
      </p:sp>
      <p:pic>
        <p:nvPicPr>
          <p:cNvPr id="3" name="Picture 2">
            <a:extLst>
              <a:ext uri="{FF2B5EF4-FFF2-40B4-BE49-F238E27FC236}">
                <a16:creationId xmlns:a16="http://schemas.microsoft.com/office/drawing/2014/main" id="{1FFAC9F2-8D5D-DE3E-EBAB-5239D668E37F}"/>
              </a:ext>
            </a:extLst>
          </p:cNvPr>
          <p:cNvPicPr>
            <a:picLocks noChangeAspect="1"/>
          </p:cNvPicPr>
          <p:nvPr/>
        </p:nvPicPr>
        <p:blipFill>
          <a:blip r:embed="rId3"/>
          <a:stretch>
            <a:fillRect/>
          </a:stretch>
        </p:blipFill>
        <p:spPr>
          <a:xfrm>
            <a:off x="4372434" y="3254414"/>
            <a:ext cx="3057599" cy="1917949"/>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23B518D-643B-0EA8-DAD3-78084C82F071}"/>
                  </a:ext>
                </a:extLst>
              </p:cNvPr>
              <p:cNvSpPr txBox="1"/>
              <p:nvPr/>
            </p:nvSpPr>
            <p:spPr>
              <a:xfrm>
                <a:off x="457200" y="1479840"/>
                <a:ext cx="11379896" cy="1322991"/>
              </a:xfrm>
              <a:prstGeom prst="rect">
                <a:avLst/>
              </a:prstGeom>
              <a:noFill/>
            </p:spPr>
            <p:txBody>
              <a:bodyPr wrap="square" rtlCol="0">
                <a:spAutoFit/>
              </a:bodyPr>
              <a:lstStyle/>
              <a:p>
                <a:r>
                  <a:rPr lang="en-US" dirty="0">
                    <a:solidFill>
                      <a:schemeClr val="accent3">
                        <a:lumMod val="20000"/>
                        <a:lumOff val="80000"/>
                      </a:schemeClr>
                    </a:solidFill>
                  </a:rPr>
                  <a:t>Building on the concepts that </a:t>
                </a:r>
                <a14:m>
                  <m:oMath xmlns:m="http://schemas.openxmlformats.org/officeDocument/2006/math">
                    <m:r>
                      <a:rPr lang="en-US" b="0" i="1" smtClean="0">
                        <a:solidFill>
                          <a:schemeClr val="tx2"/>
                        </a:solidFill>
                        <a:latin typeface="Cambria Math" panose="02040503050406030204" pitchFamily="18" charset="0"/>
                      </a:rPr>
                      <m:t>𝑑</m:t>
                    </m:r>
                    <m:r>
                      <a:rPr lang="en-US" b="0" i="1" smtClean="0">
                        <a:solidFill>
                          <a:schemeClr val="tx2"/>
                        </a:solidFill>
                        <a:latin typeface="Cambria Math" panose="02040503050406030204" pitchFamily="18" charset="0"/>
                      </a:rPr>
                      <m:t>=</m:t>
                    </m:r>
                    <m:r>
                      <a:rPr lang="en-US" b="0" i="1" smtClean="0">
                        <a:solidFill>
                          <a:schemeClr val="tx2"/>
                        </a:solidFill>
                        <a:latin typeface="Cambria Math" panose="02040503050406030204" pitchFamily="18" charset="0"/>
                      </a:rPr>
                      <m:t>𝑟</m:t>
                    </m:r>
                    <m:r>
                      <a:rPr lang="en-US" b="0" i="1" smtClean="0">
                        <a:solidFill>
                          <a:schemeClr val="tx2"/>
                        </a:solidFill>
                        <a:latin typeface="Cambria Math" panose="02040503050406030204" pitchFamily="18" charset="0"/>
                      </a:rPr>
                      <m:t> ∗</m:t>
                    </m:r>
                    <m:r>
                      <a:rPr lang="en-US" b="0" i="1" smtClean="0">
                        <a:solidFill>
                          <a:schemeClr val="tx2"/>
                        </a:solidFill>
                        <a:latin typeface="Cambria Math" panose="02040503050406030204" pitchFamily="18" charset="0"/>
                      </a:rPr>
                      <m:t>𝑡</m:t>
                    </m:r>
                  </m:oMath>
                </a14:m>
                <a:r>
                  <a:rPr lang="en-US" dirty="0">
                    <a:solidFill>
                      <a:schemeClr val="tx2"/>
                    </a:solidFill>
                  </a:rPr>
                  <a:t> </a:t>
                </a:r>
                <a:r>
                  <a:rPr lang="en-US" dirty="0">
                    <a:solidFill>
                      <a:schemeClr val="accent3">
                        <a:lumMod val="20000"/>
                        <a:lumOff val="80000"/>
                      </a:schemeClr>
                    </a:solidFill>
                  </a:rPr>
                  <a:t>and Weber’s Law fraction </a:t>
                </a:r>
                <a14:m>
                  <m:oMath xmlns:m="http://schemas.openxmlformats.org/officeDocument/2006/math">
                    <m:f>
                      <m:fPr>
                        <m:ctrlPr>
                          <a:rPr lang="en-US" i="1" smtClean="0">
                            <a:solidFill>
                              <a:schemeClr val="tx2"/>
                            </a:solidFill>
                            <a:latin typeface="Cambria Math" panose="02040503050406030204" pitchFamily="18" charset="0"/>
                          </a:rPr>
                        </m:ctrlPr>
                      </m:fPr>
                      <m:num>
                        <m:r>
                          <m:rPr>
                            <m:sty m:val="p"/>
                          </m:rPr>
                          <a:rPr lang="el-GR" i="0" smtClean="0">
                            <a:solidFill>
                              <a:schemeClr val="tx2"/>
                            </a:solidFill>
                            <a:latin typeface="Cambria Math" panose="02040503050406030204" pitchFamily="18" charset="0"/>
                          </a:rPr>
                          <m:t>Δ</m:t>
                        </m:r>
                        <m:r>
                          <m:rPr>
                            <m:sty m:val="p"/>
                          </m:rPr>
                          <a:rPr lang="en-US" b="0" i="0" smtClean="0">
                            <a:solidFill>
                              <a:schemeClr val="tx2"/>
                            </a:solidFill>
                            <a:latin typeface="Cambria Math" panose="02040503050406030204" pitchFamily="18" charset="0"/>
                          </a:rPr>
                          <m:t>I</m:t>
                        </m:r>
                      </m:num>
                      <m:den>
                        <m:r>
                          <m:rPr>
                            <m:sty m:val="p"/>
                          </m:rPr>
                          <a:rPr lang="en-US" b="0" i="0" smtClean="0">
                            <a:solidFill>
                              <a:schemeClr val="tx2"/>
                            </a:solidFill>
                            <a:latin typeface="Cambria Math" panose="02040503050406030204" pitchFamily="18" charset="0"/>
                          </a:rPr>
                          <m:t>I</m:t>
                        </m:r>
                      </m:den>
                    </m:f>
                    <m:r>
                      <a:rPr lang="en-US" b="0" i="1" smtClean="0">
                        <a:solidFill>
                          <a:schemeClr val="tx2"/>
                        </a:solidFill>
                        <a:latin typeface="Cambria Math" panose="02040503050406030204" pitchFamily="18" charset="0"/>
                      </a:rPr>
                      <m:t>=</m:t>
                    </m:r>
                    <m:r>
                      <a:rPr lang="en-US" b="0" i="1" smtClean="0">
                        <a:solidFill>
                          <a:schemeClr val="tx2"/>
                        </a:solidFill>
                        <a:latin typeface="Cambria Math" panose="02040503050406030204" pitchFamily="18" charset="0"/>
                      </a:rPr>
                      <m:t>𝐾</m:t>
                    </m:r>
                  </m:oMath>
                </a14:m>
                <a:r>
                  <a:rPr lang="en-US" dirty="0">
                    <a:solidFill>
                      <a:schemeClr val="accent3">
                        <a:lumMod val="20000"/>
                        <a:lumOff val="80000"/>
                      </a:schemeClr>
                    </a:solidFill>
                  </a:rPr>
                  <a:t> are established facts, Part I of Temporal Metrics developed the “Cammie_r” constant which measures the change in human time perception versus the expected perception of time.  The Random Forest Classification model in Part I - developed through hyperparameter tuning using Grid Search - resulted in an accuracy of 95.24%.</a:t>
                </a:r>
              </a:p>
            </p:txBody>
          </p:sp>
        </mc:Choice>
        <mc:Fallback xmlns="">
          <p:sp>
            <p:nvSpPr>
              <p:cNvPr id="5" name="TextBox 4">
                <a:extLst>
                  <a:ext uri="{FF2B5EF4-FFF2-40B4-BE49-F238E27FC236}">
                    <a16:creationId xmlns:a16="http://schemas.microsoft.com/office/drawing/2014/main" id="{723B518D-643B-0EA8-DAD3-78084C82F071}"/>
                  </a:ext>
                </a:extLst>
              </p:cNvPr>
              <p:cNvSpPr txBox="1">
                <a:spLocks noRot="1" noChangeAspect="1" noMove="1" noResize="1" noEditPoints="1" noAdjustHandles="1" noChangeArrowheads="1" noChangeShapeType="1" noTextEdit="1"/>
              </p:cNvSpPr>
              <p:nvPr/>
            </p:nvSpPr>
            <p:spPr>
              <a:xfrm>
                <a:off x="457200" y="1479840"/>
                <a:ext cx="11379896" cy="1322991"/>
              </a:xfrm>
              <a:prstGeom prst="rect">
                <a:avLst/>
              </a:prstGeom>
              <a:blipFill>
                <a:blip r:embed="rId4"/>
                <a:stretch>
                  <a:fillRect l="-428" r="-857" b="-6452"/>
                </a:stretch>
              </a:blipFill>
            </p:spPr>
            <p:txBody>
              <a:bodyPr/>
              <a:lstStyle/>
              <a:p>
                <a:r>
                  <a:rPr lang="en-US">
                    <a:noFill/>
                  </a:rPr>
                  <a:t> </a:t>
                </a:r>
              </a:p>
            </p:txBody>
          </p:sp>
        </mc:Fallback>
      </mc:AlternateContent>
      <p:pic>
        <p:nvPicPr>
          <p:cNvPr id="16" name="Picture 15">
            <a:extLst>
              <a:ext uri="{FF2B5EF4-FFF2-40B4-BE49-F238E27FC236}">
                <a16:creationId xmlns:a16="http://schemas.microsoft.com/office/drawing/2014/main" id="{4DE1A065-BE64-1037-CE2B-3918AE35B4CF}"/>
              </a:ext>
            </a:extLst>
          </p:cNvPr>
          <p:cNvPicPr>
            <a:picLocks noChangeAspect="1"/>
          </p:cNvPicPr>
          <p:nvPr/>
        </p:nvPicPr>
        <p:blipFill>
          <a:blip r:embed="rId5"/>
          <a:stretch>
            <a:fillRect/>
          </a:stretch>
        </p:blipFill>
        <p:spPr>
          <a:xfrm>
            <a:off x="8276276" y="2923411"/>
            <a:ext cx="3236111" cy="257995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
        <p:nvSpPr>
          <p:cNvPr id="17" name="TextBox 16">
            <a:extLst>
              <a:ext uri="{FF2B5EF4-FFF2-40B4-BE49-F238E27FC236}">
                <a16:creationId xmlns:a16="http://schemas.microsoft.com/office/drawing/2014/main" id="{71F980BE-E02C-AECC-111F-3E68D157B541}"/>
              </a:ext>
            </a:extLst>
          </p:cNvPr>
          <p:cNvSpPr txBox="1"/>
          <p:nvPr/>
        </p:nvSpPr>
        <p:spPr>
          <a:xfrm>
            <a:off x="595548" y="3254414"/>
            <a:ext cx="4177430" cy="2031325"/>
          </a:xfrm>
          <a:prstGeom prst="rect">
            <a:avLst/>
          </a:prstGeom>
          <a:noFill/>
        </p:spPr>
        <p:txBody>
          <a:bodyPr wrap="square" rtlCol="0">
            <a:spAutoFit/>
          </a:bodyPr>
          <a:lstStyle/>
          <a:p>
            <a:r>
              <a:rPr lang="en-US" u="sng" dirty="0">
                <a:solidFill>
                  <a:schemeClr val="accent3"/>
                </a:solidFill>
              </a:rPr>
              <a:t>Top 5 Key Contributing Features</a:t>
            </a:r>
            <a:r>
              <a:rPr lang="en-US" dirty="0">
                <a:solidFill>
                  <a:schemeClr val="accent3">
                    <a:lumMod val="20000"/>
                    <a:lumOff val="80000"/>
                  </a:schemeClr>
                </a:solidFill>
              </a:rPr>
              <a:t>:</a:t>
            </a:r>
          </a:p>
          <a:p>
            <a:endParaRPr lang="en-US" dirty="0">
              <a:solidFill>
                <a:schemeClr val="accent3">
                  <a:lumMod val="20000"/>
                  <a:lumOff val="80000"/>
                </a:schemeClr>
              </a:solidFill>
            </a:endParaRPr>
          </a:p>
          <a:p>
            <a:pPr marL="285750" indent="-285750">
              <a:buFont typeface="Wingdings" panose="05000000000000000000" pitchFamily="2" charset="2"/>
              <a:buChar char="ü"/>
            </a:pPr>
            <a:r>
              <a:rPr lang="en-US" dirty="0">
                <a:solidFill>
                  <a:schemeClr val="accent3">
                    <a:lumMod val="20000"/>
                    <a:lumOff val="80000"/>
                  </a:schemeClr>
                </a:solidFill>
              </a:rPr>
              <a:t>Myelination: 0.219146</a:t>
            </a:r>
          </a:p>
          <a:p>
            <a:pPr marL="285750" indent="-285750">
              <a:buFont typeface="Wingdings" panose="05000000000000000000" pitchFamily="2" charset="2"/>
              <a:buChar char="ü"/>
            </a:pPr>
            <a:r>
              <a:rPr lang="en-US" dirty="0">
                <a:solidFill>
                  <a:schemeClr val="accent3">
                    <a:lumMod val="20000"/>
                    <a:lumOff val="80000"/>
                  </a:schemeClr>
                </a:solidFill>
              </a:rPr>
              <a:t>Mid Beta Wavelength: 0.138901</a:t>
            </a:r>
          </a:p>
          <a:p>
            <a:pPr marL="285750" indent="-285750">
              <a:buFont typeface="Wingdings" panose="05000000000000000000" pitchFamily="2" charset="2"/>
              <a:buChar char="ü"/>
            </a:pPr>
            <a:r>
              <a:rPr lang="en-US" dirty="0">
                <a:solidFill>
                  <a:schemeClr val="accent3">
                    <a:lumMod val="20000"/>
                    <a:lumOff val="80000"/>
                  </a:schemeClr>
                </a:solidFill>
              </a:rPr>
              <a:t>Low Beta Wavelength: 0.130158</a:t>
            </a:r>
          </a:p>
          <a:p>
            <a:pPr marL="285750" indent="-285750">
              <a:buFont typeface="Wingdings" panose="05000000000000000000" pitchFamily="2" charset="2"/>
              <a:buChar char="ü"/>
            </a:pPr>
            <a:r>
              <a:rPr lang="en-US" dirty="0">
                <a:solidFill>
                  <a:schemeClr val="accent3">
                    <a:lumMod val="20000"/>
                    <a:lumOff val="80000"/>
                  </a:schemeClr>
                </a:solidFill>
              </a:rPr>
              <a:t>High Beta Wavelength: 0.082301</a:t>
            </a:r>
          </a:p>
          <a:p>
            <a:pPr marL="285750" indent="-285750">
              <a:buFont typeface="Wingdings" panose="05000000000000000000" pitchFamily="2" charset="2"/>
              <a:buChar char="ü"/>
            </a:pPr>
            <a:r>
              <a:rPr lang="en-US" dirty="0">
                <a:solidFill>
                  <a:schemeClr val="accent3">
                    <a:lumMod val="20000"/>
                    <a:lumOff val="80000"/>
                  </a:schemeClr>
                </a:solidFill>
              </a:rPr>
              <a:t>Gamma Distance: 0.042733</a:t>
            </a:r>
          </a:p>
        </p:txBody>
      </p:sp>
    </p:spTree>
    <p:extLst>
      <p:ext uri="{BB962C8B-B14F-4D97-AF65-F5344CB8AC3E}">
        <p14:creationId xmlns:p14="http://schemas.microsoft.com/office/powerpoint/2010/main" val="3647900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DAAF5-D1A2-F848-7735-34EF282192F2}"/>
              </a:ext>
            </a:extLst>
          </p:cNvPr>
          <p:cNvSpPr>
            <a:spLocks noGrp="1"/>
          </p:cNvSpPr>
          <p:nvPr>
            <p:ph type="title"/>
          </p:nvPr>
        </p:nvSpPr>
        <p:spPr>
          <a:xfrm>
            <a:off x="745836" y="32202"/>
            <a:ext cx="10515601" cy="922932"/>
          </a:xfrm>
        </p:spPr>
        <p:txBody>
          <a:bodyPr/>
          <a:lstStyle/>
          <a:p>
            <a:r>
              <a:rPr lang="en-US" dirty="0">
                <a:solidFill>
                  <a:schemeClr val="accent3"/>
                </a:solidFill>
              </a:rPr>
              <a:t>Temporal Metrics Part II</a:t>
            </a:r>
          </a:p>
        </p:txBody>
      </p:sp>
      <p:sp>
        <p:nvSpPr>
          <p:cNvPr id="3" name="Text Placeholder 2">
            <a:extLst>
              <a:ext uri="{FF2B5EF4-FFF2-40B4-BE49-F238E27FC236}">
                <a16:creationId xmlns:a16="http://schemas.microsoft.com/office/drawing/2014/main" id="{3AE733DF-2816-6230-9AD3-065F53E2D366}"/>
              </a:ext>
            </a:extLst>
          </p:cNvPr>
          <p:cNvSpPr>
            <a:spLocks noGrp="1"/>
          </p:cNvSpPr>
          <p:nvPr>
            <p:ph type="body" sz="quarter" idx="30"/>
          </p:nvPr>
        </p:nvSpPr>
        <p:spPr>
          <a:xfrm>
            <a:off x="601761" y="1039416"/>
            <a:ext cx="3953594" cy="509671"/>
          </a:xfrm>
        </p:spPr>
        <p:txBody>
          <a:bodyPr/>
          <a:lstStyle/>
          <a:p>
            <a:r>
              <a:rPr lang="en-US" sz="3200" dirty="0">
                <a:solidFill>
                  <a:schemeClr val="tx2"/>
                </a:solidFill>
              </a:rPr>
              <a:t>Goals:</a:t>
            </a:r>
          </a:p>
        </p:txBody>
      </p:sp>
      <p:sp>
        <p:nvSpPr>
          <p:cNvPr id="4" name="Text Placeholder 3">
            <a:extLst>
              <a:ext uri="{FF2B5EF4-FFF2-40B4-BE49-F238E27FC236}">
                <a16:creationId xmlns:a16="http://schemas.microsoft.com/office/drawing/2014/main" id="{14DC281E-7E38-C5A8-48DE-010E1F123375}"/>
              </a:ext>
            </a:extLst>
          </p:cNvPr>
          <p:cNvSpPr>
            <a:spLocks noGrp="1"/>
          </p:cNvSpPr>
          <p:nvPr>
            <p:ph type="body" sz="quarter" idx="32"/>
          </p:nvPr>
        </p:nvSpPr>
        <p:spPr>
          <a:xfrm>
            <a:off x="6236427" y="1063532"/>
            <a:ext cx="3911982" cy="523316"/>
          </a:xfrm>
        </p:spPr>
        <p:txBody>
          <a:bodyPr/>
          <a:lstStyle/>
          <a:p>
            <a:r>
              <a:rPr lang="en-US" sz="3200" dirty="0">
                <a:solidFill>
                  <a:schemeClr val="tx2"/>
                </a:solidFill>
              </a:rPr>
              <a:t>Methods:</a:t>
            </a:r>
          </a:p>
        </p:txBody>
      </p:sp>
      <p:sp>
        <p:nvSpPr>
          <p:cNvPr id="5" name="Content Placeholder 4">
            <a:extLst>
              <a:ext uri="{FF2B5EF4-FFF2-40B4-BE49-F238E27FC236}">
                <a16:creationId xmlns:a16="http://schemas.microsoft.com/office/drawing/2014/main" id="{38C52507-23C2-428F-7771-521F5DC1D38D}"/>
              </a:ext>
            </a:extLst>
          </p:cNvPr>
          <p:cNvSpPr>
            <a:spLocks noGrp="1"/>
          </p:cNvSpPr>
          <p:nvPr>
            <p:ph sz="quarter" idx="35"/>
          </p:nvPr>
        </p:nvSpPr>
        <p:spPr>
          <a:xfrm>
            <a:off x="230910" y="1690672"/>
            <a:ext cx="5027754" cy="4775630"/>
          </a:xfrm>
        </p:spPr>
        <p:txBody>
          <a:bodyPr/>
          <a:lstStyle/>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r>
              <a:rPr lang="en-US" sz="1600" dirty="0">
                <a:solidFill>
                  <a:srgbClr val="73EBF9">
                    <a:lumMod val="20000"/>
                    <a:lumOff val="80000"/>
                  </a:srgbClr>
                </a:solidFill>
                <a:latin typeface="Arial Nova"/>
              </a:rPr>
              <a:t>Using the Cammie_r constant developed in Part I, generate a synthetic dataset representative of the United States adult (ages 18-100) population with likelihood of developing conditions or possessing certain characteristics that are known to alter the perception of time.</a:t>
            </a: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endPar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endParaRP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r>
              <a:rPr lang="en-US" sz="1600" dirty="0">
                <a:solidFill>
                  <a:srgbClr val="73EBF9">
                    <a:lumMod val="20000"/>
                    <a:lumOff val="80000"/>
                  </a:srgbClr>
                </a:solidFill>
                <a:latin typeface="Arial Nova"/>
              </a:rPr>
              <a:t>Build a deep learning, artificial neural network multi-class classification model to predict the likelihood of altering the perception of time.</a:t>
            </a:r>
            <a:endPar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endParaRP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endPar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endParaRP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r>
              <a:rPr lang="en-US" sz="1600" dirty="0">
                <a:solidFill>
                  <a:srgbClr val="73EBF9">
                    <a:lumMod val="20000"/>
                    <a:lumOff val="80000"/>
                  </a:srgbClr>
                </a:solidFill>
                <a:latin typeface="Arial Nova"/>
              </a:rPr>
              <a:t>Build a user-interface where the user can choose age and sex, then from a list of possible conditions ranging from physical, lifestyle, psychological and generational use the model to predict if they are perceiving time as slower, faster, or average and offer suggestions regarding possible activities to alter that perception.</a:t>
            </a:r>
            <a:endPar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endParaRPr>
          </a:p>
        </p:txBody>
      </p:sp>
      <p:sp>
        <p:nvSpPr>
          <p:cNvPr id="8" name="Slide Number Placeholder 7">
            <a:extLst>
              <a:ext uri="{FF2B5EF4-FFF2-40B4-BE49-F238E27FC236}">
                <a16:creationId xmlns:a16="http://schemas.microsoft.com/office/drawing/2014/main" id="{05CB6582-025A-EC7C-7D16-DC74BE1043D6}"/>
              </a:ext>
            </a:extLst>
          </p:cNvPr>
          <p:cNvSpPr>
            <a:spLocks noGrp="1"/>
          </p:cNvSpPr>
          <p:nvPr>
            <p:ph type="sldNum" sz="quarter" idx="12"/>
          </p:nvPr>
        </p:nvSpPr>
        <p:spPr/>
        <p:txBody>
          <a:bodyPr/>
          <a:lstStyle/>
          <a:p>
            <a:fld id="{FE024F78-56A6-7740-B68D-8D4D026EDF3F}" type="slidenum">
              <a:rPr lang="en-US" smtClean="0"/>
              <a:pPr/>
              <a:t>6</a:t>
            </a:fld>
            <a:endParaRPr lang="en-US" dirty="0"/>
          </a:p>
        </p:txBody>
      </p:sp>
      <p:pic>
        <p:nvPicPr>
          <p:cNvPr id="13" name="Picture 12">
            <a:extLst>
              <a:ext uri="{FF2B5EF4-FFF2-40B4-BE49-F238E27FC236}">
                <a16:creationId xmlns:a16="http://schemas.microsoft.com/office/drawing/2014/main" id="{A97B8972-29E2-D483-9058-25C44CF93E21}"/>
              </a:ext>
            </a:extLst>
          </p:cNvPr>
          <p:cNvPicPr>
            <a:picLocks noChangeAspect="1"/>
          </p:cNvPicPr>
          <p:nvPr/>
        </p:nvPicPr>
        <p:blipFill>
          <a:blip r:embed="rId2"/>
          <a:stretch>
            <a:fillRect/>
          </a:stretch>
        </p:blipFill>
        <p:spPr>
          <a:xfrm>
            <a:off x="10686157" y="76647"/>
            <a:ext cx="1505843" cy="944962"/>
          </a:xfrm>
          <a:prstGeom prst="rect">
            <a:avLst/>
          </a:prstGeom>
        </p:spPr>
      </p:pic>
      <p:sp>
        <p:nvSpPr>
          <p:cNvPr id="14" name="TextBox 13">
            <a:extLst>
              <a:ext uri="{FF2B5EF4-FFF2-40B4-BE49-F238E27FC236}">
                <a16:creationId xmlns:a16="http://schemas.microsoft.com/office/drawing/2014/main" id="{50529EDA-6D5E-BC8E-FA9A-DADEB61C7FE5}"/>
              </a:ext>
            </a:extLst>
          </p:cNvPr>
          <p:cNvSpPr txBox="1"/>
          <p:nvPr/>
        </p:nvSpPr>
        <p:spPr>
          <a:xfrm>
            <a:off x="5760746" y="1453863"/>
            <a:ext cx="6102062" cy="5053178"/>
          </a:xfrm>
          <a:prstGeom prst="rect">
            <a:avLst/>
          </a:prstGeom>
          <a:noFill/>
        </p:spPr>
        <p:txBody>
          <a:bodyPr wrap="square" rtlCol="0">
            <a:spAutoFit/>
          </a:bodyPr>
          <a:lstStyle/>
          <a:p>
            <a:pPr marL="0" indent="0">
              <a:buNone/>
            </a:pPr>
            <a:endParaRPr lang="en-US" sz="1600" dirty="0">
              <a:solidFill>
                <a:schemeClr val="tx2"/>
              </a:solidFill>
            </a:endParaRP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r>
              <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rPr>
              <a:t>Use Artificial Intelligence, Large Language Model (LLM) Chat GPT 4.0 to estimate the </a:t>
            </a:r>
            <a:r>
              <a:rPr lang="en-US" sz="1600" dirty="0">
                <a:solidFill>
                  <a:srgbClr val="73EBF9">
                    <a:lumMod val="20000"/>
                    <a:lumOff val="80000"/>
                  </a:srgbClr>
                </a:solidFill>
                <a:latin typeface="Arial Nova"/>
              </a:rPr>
              <a:t>likelihood that an adult in the US at a particular age and sex would experience a given condition. </a:t>
            </a:r>
          </a:p>
          <a:p>
            <a:pPr marL="283464" marR="0" lvl="1" algn="l" defTabSz="914400" rtl="0" eaLnBrk="1" fontAlgn="auto" latinLnBrk="0" hangingPunct="1">
              <a:lnSpc>
                <a:spcPct val="90000"/>
              </a:lnSpc>
              <a:spcBef>
                <a:spcPts val="500"/>
              </a:spcBef>
              <a:spcAft>
                <a:spcPts val="0"/>
              </a:spcAft>
              <a:buClr>
                <a:srgbClr val="9405FC"/>
              </a:buClr>
              <a:buSzTx/>
              <a:tabLst/>
              <a:defRPr/>
            </a:pPr>
            <a:r>
              <a:rPr lang="en-US" sz="1600" dirty="0">
                <a:solidFill>
                  <a:srgbClr val="73EBF9">
                    <a:lumMod val="20000"/>
                    <a:lumOff val="80000"/>
                  </a:srgbClr>
                </a:solidFill>
                <a:latin typeface="Arial Nova"/>
              </a:rPr>
              <a:t> </a:t>
            </a: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r>
              <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rPr>
              <a:t>Use Excel to generate the dataset with the value of the Cammie_r constant in the cell to indicate that a theoretical member of the population is positive for that condition.</a:t>
            </a: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endPar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endParaRP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r>
              <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rPr>
              <a:t>Using </a:t>
            </a:r>
            <a:r>
              <a:rPr lang="en-US" sz="1600" dirty="0">
                <a:solidFill>
                  <a:srgbClr val="73EBF9">
                    <a:lumMod val="20000"/>
                    <a:lumOff val="80000"/>
                  </a:srgbClr>
                </a:solidFill>
                <a:latin typeface="Arial Nova"/>
              </a:rPr>
              <a:t>conditions as features, and the Cammie_r constant to indicate that a person is positive for a condition at a given age and sex, build a deep learning, artificial neural network, multi-class, classification model to predict time perception as faster, slower, or average.</a:t>
            </a: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endPar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endParaRPr>
          </a:p>
          <a:p>
            <a:pPr marL="566928" marR="0" lvl="1" indent="-283464" algn="l" defTabSz="914400" rtl="0" eaLnBrk="1" fontAlgn="auto" latinLnBrk="0" hangingPunct="1">
              <a:lnSpc>
                <a:spcPct val="90000"/>
              </a:lnSpc>
              <a:spcBef>
                <a:spcPts val="500"/>
              </a:spcBef>
              <a:spcAft>
                <a:spcPts val="0"/>
              </a:spcAft>
              <a:buClr>
                <a:srgbClr val="9405FC"/>
              </a:buClr>
              <a:buSzTx/>
              <a:buFont typeface="Wingdings" panose="05000000000000000000" pitchFamily="2" charset="2"/>
              <a:buChar char="ü"/>
              <a:tabLst/>
              <a:defRPr/>
            </a:pPr>
            <a:r>
              <a:rPr kumimoji="0" lang="en-US" sz="1600" b="0" i="0" u="none" strike="noStrike" kern="1200" cap="none" spc="0" normalizeH="0" baseline="0" noProof="0" dirty="0">
                <a:ln>
                  <a:noFill/>
                </a:ln>
                <a:solidFill>
                  <a:srgbClr val="73EBF9">
                    <a:lumMod val="20000"/>
                    <a:lumOff val="80000"/>
                  </a:srgbClr>
                </a:solidFill>
                <a:effectLst/>
                <a:uLnTx/>
                <a:uFillTx/>
                <a:latin typeface="Arial Nova"/>
                <a:ea typeface="+mn-ea"/>
                <a:cs typeface="+mn-cs"/>
              </a:rPr>
              <a:t>Develop the code for a user interface where the user can use the model to predict their perception of time and suggestions to alter it.</a:t>
            </a:r>
          </a:p>
          <a:p>
            <a:endParaRPr lang="en-US" dirty="0"/>
          </a:p>
        </p:txBody>
      </p:sp>
    </p:spTree>
    <p:extLst>
      <p:ext uri="{BB962C8B-B14F-4D97-AF65-F5344CB8AC3E}">
        <p14:creationId xmlns:p14="http://schemas.microsoft.com/office/powerpoint/2010/main" val="1814237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a:xfrm>
            <a:off x="643432" y="475322"/>
            <a:ext cx="10515601" cy="943423"/>
          </a:xfrm>
        </p:spPr>
        <p:txBody>
          <a:bodyPr/>
          <a:lstStyle/>
          <a:p>
            <a:r>
              <a:rPr lang="en-US" dirty="0">
                <a:solidFill>
                  <a:schemeClr val="accent3"/>
                </a:solidFill>
              </a:rPr>
              <a:t>Temporal Metrics Part II Results</a:t>
            </a:r>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7</a:t>
            </a:fld>
            <a:endParaRPr lang="en-US" dirty="0"/>
          </a:p>
        </p:txBody>
      </p:sp>
      <p:pic>
        <p:nvPicPr>
          <p:cNvPr id="3" name="Picture 2">
            <a:extLst>
              <a:ext uri="{FF2B5EF4-FFF2-40B4-BE49-F238E27FC236}">
                <a16:creationId xmlns:a16="http://schemas.microsoft.com/office/drawing/2014/main" id="{1FFAC9F2-8D5D-DE3E-EBAB-5239D668E37F}"/>
              </a:ext>
            </a:extLst>
          </p:cNvPr>
          <p:cNvPicPr>
            <a:picLocks noChangeAspect="1"/>
          </p:cNvPicPr>
          <p:nvPr/>
        </p:nvPicPr>
        <p:blipFill>
          <a:blip r:embed="rId3"/>
          <a:stretch>
            <a:fillRect/>
          </a:stretch>
        </p:blipFill>
        <p:spPr>
          <a:xfrm>
            <a:off x="4372434" y="3254414"/>
            <a:ext cx="3057599" cy="1917949"/>
          </a:xfrm>
          <a:prstGeom prst="rect">
            <a:avLst/>
          </a:prstGeom>
        </p:spPr>
      </p:pic>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723B518D-643B-0EA8-DAD3-78084C82F071}"/>
                  </a:ext>
                </a:extLst>
              </p:cNvPr>
              <p:cNvSpPr txBox="1"/>
              <p:nvPr/>
            </p:nvSpPr>
            <p:spPr>
              <a:xfrm>
                <a:off x="457200" y="1267765"/>
                <a:ext cx="11379896" cy="1720920"/>
              </a:xfrm>
              <a:prstGeom prst="rect">
                <a:avLst/>
              </a:prstGeom>
              <a:noFill/>
            </p:spPr>
            <p:txBody>
              <a:bodyPr wrap="square" rtlCol="0">
                <a:spAutoFit/>
              </a:bodyPr>
              <a:lstStyle/>
              <a:p>
                <a:r>
                  <a:rPr lang="en-US" dirty="0">
                    <a:solidFill>
                      <a:schemeClr val="accent3">
                        <a:lumMod val="20000"/>
                        <a:lumOff val="80000"/>
                      </a:schemeClr>
                    </a:solidFill>
                  </a:rPr>
                  <a:t>Building on the accuracy rate from Temporal Metrics Part I </a:t>
                </a:r>
                <a:r>
                  <a:rPr lang="en-US" dirty="0">
                    <a:solidFill>
                      <a:schemeClr val="tx2"/>
                    </a:solidFill>
                  </a:rPr>
                  <a:t>95.24% </a:t>
                </a:r>
                <a:r>
                  <a:rPr lang="en-US" dirty="0">
                    <a:solidFill>
                      <a:schemeClr val="accent3">
                        <a:lumMod val="20000"/>
                        <a:lumOff val="80000"/>
                      </a:schemeClr>
                    </a:solidFill>
                  </a:rPr>
                  <a:t>and using the constant </a:t>
                </a:r>
                <a14:m>
                  <m:oMath xmlns:m="http://schemas.openxmlformats.org/officeDocument/2006/math">
                    <m:sSub>
                      <m:sSubPr>
                        <m:ctrlPr>
                          <a:rPr lang="en-US" b="0" i="1" smtClean="0">
                            <a:solidFill>
                              <a:schemeClr val="tx2"/>
                            </a:solidFill>
                            <a:latin typeface="Cambria Math" panose="02040503050406030204" pitchFamily="18" charset="0"/>
                          </a:rPr>
                        </m:ctrlPr>
                      </m:sSubPr>
                      <m:e>
                        <m:r>
                          <m:rPr>
                            <m:sty m:val="p"/>
                          </m:rPr>
                          <a:rPr lang="en-US" b="0" i="0" smtClean="0">
                            <a:solidFill>
                              <a:schemeClr val="tx2"/>
                            </a:solidFill>
                            <a:latin typeface="Cambria Math" panose="02040503050406030204" pitchFamily="18" charset="0"/>
                          </a:rPr>
                          <m:t>C</m:t>
                        </m:r>
                      </m:e>
                      <m:sub>
                        <m:r>
                          <m:rPr>
                            <m:sty m:val="p"/>
                          </m:rPr>
                          <a:rPr lang="en-US" b="0" i="0" smtClean="0">
                            <a:solidFill>
                              <a:schemeClr val="tx2"/>
                            </a:solidFill>
                            <a:latin typeface="Cambria Math" panose="02040503050406030204" pitchFamily="18" charset="0"/>
                          </a:rPr>
                          <m:t>r</m:t>
                        </m:r>
                      </m:sub>
                    </m:sSub>
                    <m:r>
                      <a:rPr lang="en-US" b="0" i="0" smtClean="0">
                        <a:solidFill>
                          <a:schemeClr val="tx2"/>
                        </a:solidFill>
                        <a:latin typeface="Cambria Math" panose="02040503050406030204" pitchFamily="18" charset="0"/>
                      </a:rPr>
                      <m:t>=</m:t>
                    </m:r>
                    <m:f>
                      <m:fPr>
                        <m:ctrlPr>
                          <a:rPr lang="en-US" i="1" smtClean="0">
                            <a:solidFill>
                              <a:schemeClr val="tx2"/>
                            </a:solidFill>
                            <a:latin typeface="Cambria Math" panose="02040503050406030204" pitchFamily="18" charset="0"/>
                          </a:rPr>
                        </m:ctrlPr>
                      </m:fPr>
                      <m:num>
                        <m:r>
                          <m:rPr>
                            <m:sty m:val="p"/>
                          </m:rPr>
                          <a:rPr lang="el-GR" i="0" smtClean="0">
                            <a:solidFill>
                              <a:schemeClr val="tx2"/>
                            </a:solidFill>
                            <a:latin typeface="Cambria Math" panose="02040503050406030204" pitchFamily="18" charset="0"/>
                          </a:rPr>
                          <m:t>Δ</m:t>
                        </m:r>
                        <m:r>
                          <m:rPr>
                            <m:sty m:val="p"/>
                          </m:rPr>
                          <a:rPr lang="en-US" b="0" i="0" smtClean="0">
                            <a:solidFill>
                              <a:schemeClr val="tx2"/>
                            </a:solidFill>
                            <a:latin typeface="Cambria Math" panose="02040503050406030204" pitchFamily="18" charset="0"/>
                          </a:rPr>
                          <m:t>t</m:t>
                        </m:r>
                      </m:num>
                      <m:den>
                        <m:f>
                          <m:fPr>
                            <m:ctrlPr>
                              <a:rPr lang="en-US" b="0" i="1" smtClean="0">
                                <a:solidFill>
                                  <a:schemeClr val="tx2"/>
                                </a:solidFill>
                                <a:latin typeface="Cambria Math" panose="02040503050406030204" pitchFamily="18" charset="0"/>
                              </a:rPr>
                            </m:ctrlPr>
                          </m:fPr>
                          <m:num>
                            <m:r>
                              <a:rPr lang="en-US" b="0" i="1" smtClean="0">
                                <a:solidFill>
                                  <a:schemeClr val="tx2"/>
                                </a:solidFill>
                                <a:latin typeface="Cambria Math" panose="02040503050406030204" pitchFamily="18" charset="0"/>
                              </a:rPr>
                              <m:t>𝑑</m:t>
                            </m:r>
                          </m:num>
                          <m:den>
                            <m:r>
                              <a:rPr lang="en-US" b="0" i="1" smtClean="0">
                                <a:solidFill>
                                  <a:schemeClr val="tx2"/>
                                </a:solidFill>
                                <a:latin typeface="Cambria Math" panose="02040503050406030204" pitchFamily="18" charset="0"/>
                              </a:rPr>
                              <m:t>𝑟</m:t>
                            </m:r>
                          </m:den>
                        </m:f>
                      </m:den>
                    </m:f>
                  </m:oMath>
                </a14:m>
                <a:r>
                  <a:rPr lang="en-US" dirty="0">
                    <a:solidFill>
                      <a:schemeClr val="accent3">
                        <a:lumMod val="20000"/>
                        <a:lumOff val="80000"/>
                      </a:schemeClr>
                    </a:solidFill>
                  </a:rPr>
                  <a:t> as strong indicators of likelihood, a deep learning supervised, artificial neural network, multi-class, classification model was developed which resulted in an accuracy of </a:t>
                </a:r>
                <a:r>
                  <a:rPr lang="en-US" dirty="0">
                    <a:solidFill>
                      <a:schemeClr val="tx2"/>
                    </a:solidFill>
                  </a:rPr>
                  <a:t>99.58% </a:t>
                </a:r>
                <a:r>
                  <a:rPr lang="en-US" dirty="0">
                    <a:solidFill>
                      <a:schemeClr val="accent3">
                        <a:lumMod val="20000"/>
                        <a:lumOff val="80000"/>
                      </a:schemeClr>
                    </a:solidFill>
                  </a:rPr>
                  <a:t>in predicting the altered perception of time on the testing data.  The interface code was written, and the user can select conditions, age, and sex to predict their perception of time.</a:t>
                </a:r>
              </a:p>
            </p:txBody>
          </p:sp>
        </mc:Choice>
        <mc:Fallback xmlns="">
          <p:sp>
            <p:nvSpPr>
              <p:cNvPr id="5" name="TextBox 4">
                <a:extLst>
                  <a:ext uri="{FF2B5EF4-FFF2-40B4-BE49-F238E27FC236}">
                    <a16:creationId xmlns:a16="http://schemas.microsoft.com/office/drawing/2014/main" id="{723B518D-643B-0EA8-DAD3-78084C82F071}"/>
                  </a:ext>
                </a:extLst>
              </p:cNvPr>
              <p:cNvSpPr txBox="1">
                <a:spLocks noRot="1" noChangeAspect="1" noMove="1" noResize="1" noEditPoints="1" noAdjustHandles="1" noChangeArrowheads="1" noChangeShapeType="1" noTextEdit="1"/>
              </p:cNvSpPr>
              <p:nvPr/>
            </p:nvSpPr>
            <p:spPr>
              <a:xfrm>
                <a:off x="457200" y="1267765"/>
                <a:ext cx="11379896" cy="1720920"/>
              </a:xfrm>
              <a:prstGeom prst="rect">
                <a:avLst/>
              </a:prstGeom>
              <a:blipFill>
                <a:blip r:embed="rId4"/>
                <a:stretch>
                  <a:fillRect l="-428" b="-4965"/>
                </a:stretch>
              </a:blipFill>
            </p:spPr>
            <p:txBody>
              <a:bodyPr/>
              <a:lstStyle/>
              <a:p>
                <a:r>
                  <a:rPr lang="en-US">
                    <a:noFill/>
                  </a:rPr>
                  <a:t> </a:t>
                </a:r>
              </a:p>
            </p:txBody>
          </p:sp>
        </mc:Fallback>
      </mc:AlternateContent>
      <p:sp>
        <p:nvSpPr>
          <p:cNvPr id="17" name="TextBox 16">
            <a:extLst>
              <a:ext uri="{FF2B5EF4-FFF2-40B4-BE49-F238E27FC236}">
                <a16:creationId xmlns:a16="http://schemas.microsoft.com/office/drawing/2014/main" id="{71F980BE-E02C-AECC-111F-3E68D157B541}"/>
              </a:ext>
            </a:extLst>
          </p:cNvPr>
          <p:cNvSpPr txBox="1"/>
          <p:nvPr/>
        </p:nvSpPr>
        <p:spPr>
          <a:xfrm>
            <a:off x="457200" y="3175003"/>
            <a:ext cx="4177430" cy="2831544"/>
          </a:xfrm>
          <a:prstGeom prst="rect">
            <a:avLst/>
          </a:prstGeom>
          <a:noFill/>
        </p:spPr>
        <p:txBody>
          <a:bodyPr wrap="square" rtlCol="0">
            <a:spAutoFit/>
          </a:bodyPr>
          <a:lstStyle/>
          <a:p>
            <a:r>
              <a:rPr lang="en-US" u="sng" dirty="0">
                <a:solidFill>
                  <a:schemeClr val="accent3"/>
                </a:solidFill>
              </a:rPr>
              <a:t>Model Parameters</a:t>
            </a:r>
            <a:r>
              <a:rPr lang="en-US" dirty="0">
                <a:solidFill>
                  <a:schemeClr val="accent3">
                    <a:lumMod val="20000"/>
                    <a:lumOff val="80000"/>
                  </a:schemeClr>
                </a:solidFill>
              </a:rPr>
              <a:t>:</a:t>
            </a:r>
          </a:p>
          <a:p>
            <a:endParaRPr lang="en-US" sz="1600" dirty="0">
              <a:solidFill>
                <a:schemeClr val="accent3">
                  <a:lumMod val="20000"/>
                  <a:lumOff val="80000"/>
                </a:schemeClr>
              </a:solidFill>
            </a:endParaRPr>
          </a:p>
          <a:p>
            <a:pPr marL="285750" indent="-285750">
              <a:buFont typeface="Wingdings" panose="05000000000000000000" pitchFamily="2" charset="2"/>
              <a:buChar char="ü"/>
            </a:pPr>
            <a:r>
              <a:rPr lang="en-US" sz="1600" dirty="0">
                <a:solidFill>
                  <a:schemeClr val="accent3">
                    <a:lumMod val="20000"/>
                    <a:lumOff val="80000"/>
                  </a:schemeClr>
                </a:solidFill>
              </a:rPr>
              <a:t>Sequential</a:t>
            </a:r>
          </a:p>
          <a:p>
            <a:pPr marL="285750" indent="-285750">
              <a:buFont typeface="Wingdings" panose="05000000000000000000" pitchFamily="2" charset="2"/>
              <a:buChar char="ü"/>
            </a:pPr>
            <a:r>
              <a:rPr lang="en-US" sz="1600" dirty="0">
                <a:solidFill>
                  <a:schemeClr val="accent3">
                    <a:lumMod val="20000"/>
                    <a:lumOff val="80000"/>
                  </a:schemeClr>
                </a:solidFill>
              </a:rPr>
              <a:t>Density: 64, 32, 3</a:t>
            </a:r>
          </a:p>
          <a:p>
            <a:pPr marL="285750" indent="-285750">
              <a:buFont typeface="Wingdings" panose="05000000000000000000" pitchFamily="2" charset="2"/>
              <a:buChar char="ü"/>
            </a:pPr>
            <a:r>
              <a:rPr lang="en-US" sz="1600" dirty="0">
                <a:solidFill>
                  <a:schemeClr val="accent3">
                    <a:lumMod val="20000"/>
                    <a:lumOff val="80000"/>
                  </a:schemeClr>
                </a:solidFill>
              </a:rPr>
              <a:t>Activation: </a:t>
            </a:r>
            <a:r>
              <a:rPr lang="en-US" sz="1600" dirty="0" err="1">
                <a:solidFill>
                  <a:schemeClr val="accent3">
                    <a:lumMod val="20000"/>
                    <a:lumOff val="80000"/>
                  </a:schemeClr>
                </a:solidFill>
              </a:rPr>
              <a:t>ReLU</a:t>
            </a:r>
            <a:r>
              <a:rPr lang="en-US" sz="1600" dirty="0">
                <a:solidFill>
                  <a:schemeClr val="accent3">
                    <a:lumMod val="20000"/>
                    <a:lumOff val="80000"/>
                  </a:schemeClr>
                </a:solidFill>
              </a:rPr>
              <a:t>, </a:t>
            </a:r>
            <a:r>
              <a:rPr lang="en-US" sz="1600" dirty="0" err="1">
                <a:solidFill>
                  <a:schemeClr val="accent3">
                    <a:lumMod val="20000"/>
                    <a:lumOff val="80000"/>
                  </a:schemeClr>
                </a:solidFill>
              </a:rPr>
              <a:t>ReLU</a:t>
            </a:r>
            <a:r>
              <a:rPr lang="en-US" sz="1600" dirty="0">
                <a:solidFill>
                  <a:schemeClr val="accent3">
                    <a:lumMod val="20000"/>
                    <a:lumOff val="80000"/>
                  </a:schemeClr>
                </a:solidFill>
              </a:rPr>
              <a:t>, </a:t>
            </a:r>
            <a:r>
              <a:rPr lang="en-US" sz="1600" dirty="0" err="1">
                <a:solidFill>
                  <a:schemeClr val="accent3">
                    <a:lumMod val="20000"/>
                    <a:lumOff val="80000"/>
                  </a:schemeClr>
                </a:solidFill>
              </a:rPr>
              <a:t>Softmax</a:t>
            </a:r>
            <a:endParaRPr lang="en-US" sz="1600" dirty="0">
              <a:solidFill>
                <a:schemeClr val="accent3">
                  <a:lumMod val="20000"/>
                  <a:lumOff val="80000"/>
                </a:schemeClr>
              </a:solidFill>
            </a:endParaRPr>
          </a:p>
          <a:p>
            <a:pPr marL="285750" indent="-285750">
              <a:buFont typeface="Wingdings" panose="05000000000000000000" pitchFamily="2" charset="2"/>
              <a:buChar char="ü"/>
            </a:pPr>
            <a:r>
              <a:rPr lang="en-US" sz="1600" dirty="0">
                <a:solidFill>
                  <a:schemeClr val="accent3">
                    <a:lumMod val="20000"/>
                    <a:lumOff val="80000"/>
                  </a:schemeClr>
                </a:solidFill>
              </a:rPr>
              <a:t>Dropout: 0.5</a:t>
            </a:r>
          </a:p>
          <a:p>
            <a:pPr marL="285750" indent="-285750">
              <a:buFont typeface="Wingdings" panose="05000000000000000000" pitchFamily="2" charset="2"/>
              <a:buChar char="ü"/>
            </a:pPr>
            <a:r>
              <a:rPr lang="en-US" sz="1600" dirty="0">
                <a:solidFill>
                  <a:schemeClr val="accent3">
                    <a:lumMod val="20000"/>
                    <a:lumOff val="80000"/>
                  </a:schemeClr>
                </a:solidFill>
              </a:rPr>
              <a:t>Optimizer: Adam, Learning Rate 0.001</a:t>
            </a:r>
          </a:p>
          <a:p>
            <a:pPr marL="285750" indent="-285750">
              <a:buFont typeface="Wingdings" panose="05000000000000000000" pitchFamily="2" charset="2"/>
              <a:buChar char="ü"/>
            </a:pPr>
            <a:r>
              <a:rPr lang="en-US" sz="1600" dirty="0">
                <a:solidFill>
                  <a:schemeClr val="accent3">
                    <a:lumMod val="20000"/>
                    <a:lumOff val="80000"/>
                  </a:schemeClr>
                </a:solidFill>
              </a:rPr>
              <a:t>Loss: Categorical </a:t>
            </a:r>
            <a:r>
              <a:rPr lang="en-US" sz="1600" dirty="0" err="1">
                <a:solidFill>
                  <a:schemeClr val="accent3">
                    <a:lumMod val="20000"/>
                    <a:lumOff val="80000"/>
                  </a:schemeClr>
                </a:solidFill>
              </a:rPr>
              <a:t>Crossentropy</a:t>
            </a:r>
            <a:endParaRPr lang="en-US" sz="1600" dirty="0">
              <a:solidFill>
                <a:schemeClr val="accent3">
                  <a:lumMod val="20000"/>
                  <a:lumOff val="80000"/>
                </a:schemeClr>
              </a:solidFill>
            </a:endParaRPr>
          </a:p>
          <a:p>
            <a:pPr marL="285750" indent="-285750">
              <a:buFont typeface="Wingdings" panose="05000000000000000000" pitchFamily="2" charset="2"/>
              <a:buChar char="ü"/>
            </a:pPr>
            <a:r>
              <a:rPr lang="en-US" sz="1600" dirty="0">
                <a:solidFill>
                  <a:schemeClr val="accent3">
                    <a:lumMod val="20000"/>
                    <a:lumOff val="80000"/>
                  </a:schemeClr>
                </a:solidFill>
              </a:rPr>
              <a:t>Metrics: Accuracy</a:t>
            </a:r>
          </a:p>
          <a:p>
            <a:pPr marL="285750" indent="-285750">
              <a:buFont typeface="Wingdings" panose="05000000000000000000" pitchFamily="2" charset="2"/>
              <a:buChar char="ü"/>
            </a:pPr>
            <a:r>
              <a:rPr lang="en-US" sz="1600" dirty="0">
                <a:solidFill>
                  <a:schemeClr val="accent3">
                    <a:lumMod val="20000"/>
                    <a:lumOff val="80000"/>
                  </a:schemeClr>
                </a:solidFill>
              </a:rPr>
              <a:t>Early Stopping</a:t>
            </a:r>
          </a:p>
          <a:p>
            <a:pPr marL="285750" indent="-285750">
              <a:buFont typeface="Wingdings" panose="05000000000000000000" pitchFamily="2" charset="2"/>
              <a:buChar char="ü"/>
            </a:pPr>
            <a:r>
              <a:rPr lang="en-US" sz="1600" dirty="0">
                <a:solidFill>
                  <a:schemeClr val="accent3">
                    <a:lumMod val="20000"/>
                    <a:lumOff val="80000"/>
                  </a:schemeClr>
                </a:solidFill>
              </a:rPr>
              <a:t>100 Epochs</a:t>
            </a:r>
          </a:p>
        </p:txBody>
      </p:sp>
      <p:pic>
        <p:nvPicPr>
          <p:cNvPr id="6" name="Picture 5">
            <a:extLst>
              <a:ext uri="{FF2B5EF4-FFF2-40B4-BE49-F238E27FC236}">
                <a16:creationId xmlns:a16="http://schemas.microsoft.com/office/drawing/2014/main" id="{E56D8B08-D0A7-7790-EE12-06D38B6866E1}"/>
              </a:ext>
            </a:extLst>
          </p:cNvPr>
          <p:cNvPicPr>
            <a:picLocks noChangeAspect="1"/>
          </p:cNvPicPr>
          <p:nvPr/>
        </p:nvPicPr>
        <p:blipFill>
          <a:blip r:embed="rId5"/>
          <a:stretch>
            <a:fillRect/>
          </a:stretch>
        </p:blipFill>
        <p:spPr>
          <a:xfrm>
            <a:off x="8356476" y="2797634"/>
            <a:ext cx="3057599" cy="3214502"/>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3120489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8</a:t>
            </a:fld>
            <a:endParaRPr lang="en-US" dirty="0"/>
          </a:p>
        </p:txBody>
      </p:sp>
      <p:pic>
        <p:nvPicPr>
          <p:cNvPr id="23" name="Picture 22">
            <a:extLst>
              <a:ext uri="{FF2B5EF4-FFF2-40B4-BE49-F238E27FC236}">
                <a16:creationId xmlns:a16="http://schemas.microsoft.com/office/drawing/2014/main" id="{1176AA0D-8EBA-001A-233C-CD977D767668}"/>
              </a:ext>
            </a:extLst>
          </p:cNvPr>
          <p:cNvPicPr>
            <a:picLocks noChangeAspect="1"/>
          </p:cNvPicPr>
          <p:nvPr/>
        </p:nvPicPr>
        <p:blipFill>
          <a:blip r:embed="rId2"/>
          <a:srcRect/>
          <a:stretch/>
        </p:blipFill>
        <p:spPr>
          <a:xfrm>
            <a:off x="0" y="0"/>
            <a:ext cx="12191999" cy="6858000"/>
          </a:xfrm>
          <a:prstGeom prst="rect">
            <a:avLst/>
          </a:prstGeom>
        </p:spPr>
      </p:pic>
      <p:pic>
        <p:nvPicPr>
          <p:cNvPr id="9" name="Picture 8">
            <a:extLst>
              <a:ext uri="{FF2B5EF4-FFF2-40B4-BE49-F238E27FC236}">
                <a16:creationId xmlns:a16="http://schemas.microsoft.com/office/drawing/2014/main" id="{E900D9B4-120F-9634-F1E0-52D569AF1995}"/>
              </a:ext>
            </a:extLst>
          </p:cNvPr>
          <p:cNvPicPr>
            <a:picLocks noChangeAspect="1"/>
          </p:cNvPicPr>
          <p:nvPr/>
        </p:nvPicPr>
        <p:blipFill>
          <a:blip r:embed="rId3"/>
          <a:stretch>
            <a:fillRect/>
          </a:stretch>
        </p:blipFill>
        <p:spPr>
          <a:xfrm>
            <a:off x="10335929" y="147599"/>
            <a:ext cx="1341236" cy="841321"/>
          </a:xfrm>
          <a:prstGeom prst="rect">
            <a:avLst/>
          </a:prstGeom>
        </p:spPr>
      </p:pic>
      <p:sp>
        <p:nvSpPr>
          <p:cNvPr id="26" name="TextBox 25">
            <a:extLst>
              <a:ext uri="{FF2B5EF4-FFF2-40B4-BE49-F238E27FC236}">
                <a16:creationId xmlns:a16="http://schemas.microsoft.com/office/drawing/2014/main" id="{33CC3C7F-FA82-3327-0F3B-796AB8F893E1}"/>
              </a:ext>
            </a:extLst>
          </p:cNvPr>
          <p:cNvSpPr txBox="1"/>
          <p:nvPr/>
        </p:nvSpPr>
        <p:spPr>
          <a:xfrm>
            <a:off x="7635443" y="1690884"/>
            <a:ext cx="4248728" cy="1754326"/>
          </a:xfrm>
          <a:prstGeom prst="rect">
            <a:avLst/>
          </a:prstGeom>
          <a:noFill/>
        </p:spPr>
        <p:txBody>
          <a:bodyPr wrap="square" rtlCol="0">
            <a:spAutoFit/>
          </a:bodyPr>
          <a:lstStyle/>
          <a:p>
            <a:r>
              <a:rPr lang="en-US" dirty="0"/>
              <a:t>(Bottom row is the perception of time).</a:t>
            </a:r>
          </a:p>
          <a:p>
            <a:endParaRPr lang="en-US" dirty="0"/>
          </a:p>
          <a:p>
            <a:r>
              <a:rPr lang="en-US" dirty="0"/>
              <a:t>Darker colors mean a strong positive correlation between the features and lighter means a strong negative correlation.</a:t>
            </a:r>
          </a:p>
        </p:txBody>
      </p:sp>
      <p:sp>
        <p:nvSpPr>
          <p:cNvPr id="27" name="Title 2">
            <a:extLst>
              <a:ext uri="{FF2B5EF4-FFF2-40B4-BE49-F238E27FC236}">
                <a16:creationId xmlns:a16="http://schemas.microsoft.com/office/drawing/2014/main" id="{9897B8A4-C819-0ABC-20BB-6118A65847BA}"/>
              </a:ext>
            </a:extLst>
          </p:cNvPr>
          <p:cNvSpPr>
            <a:spLocks noGrp="1"/>
          </p:cNvSpPr>
          <p:nvPr>
            <p:ph type="title"/>
          </p:nvPr>
        </p:nvSpPr>
        <p:spPr>
          <a:xfrm>
            <a:off x="1718234" y="262802"/>
            <a:ext cx="8895013" cy="1325563"/>
          </a:xfrm>
        </p:spPr>
        <p:txBody>
          <a:bodyPr/>
          <a:lstStyle/>
          <a:p>
            <a:pPr algn="r"/>
            <a:r>
              <a:rPr lang="en-US" dirty="0">
                <a:solidFill>
                  <a:schemeClr val="accent6">
                    <a:lumMod val="50000"/>
                  </a:schemeClr>
                </a:solidFill>
              </a:rPr>
              <a:t>EDA Correlation Matrix</a:t>
            </a:r>
            <a:br>
              <a:rPr lang="en-US" dirty="0">
                <a:solidFill>
                  <a:schemeClr val="accent6">
                    <a:lumMod val="50000"/>
                  </a:schemeClr>
                </a:solidFill>
              </a:rPr>
            </a:br>
            <a:r>
              <a:rPr lang="en-US" dirty="0">
                <a:solidFill>
                  <a:schemeClr val="accent6">
                    <a:lumMod val="50000"/>
                  </a:schemeClr>
                </a:solidFill>
              </a:rPr>
              <a:t>Selected Features</a:t>
            </a:r>
            <a:endParaRPr lang="en-US" dirty="0"/>
          </a:p>
        </p:txBody>
      </p:sp>
    </p:spTree>
    <p:extLst>
      <p:ext uri="{BB962C8B-B14F-4D97-AF65-F5344CB8AC3E}">
        <p14:creationId xmlns:p14="http://schemas.microsoft.com/office/powerpoint/2010/main" val="30490257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7F83B95E-D73B-140A-ED0B-EC11C5EE74ED}"/>
              </a:ext>
            </a:extLst>
          </p:cNvPr>
          <p:cNvPicPr>
            <a:picLocks noGrp="1" noChangeAspect="1"/>
          </p:cNvPicPr>
          <p:nvPr>
            <p:ph sz="quarter" idx="24"/>
          </p:nvPr>
        </p:nvPicPr>
        <p:blipFill>
          <a:blip r:embed="rId2"/>
          <a:stretch>
            <a:fillRect/>
          </a:stretch>
        </p:blipFill>
        <p:spPr>
          <a:xfrm>
            <a:off x="849351" y="2253673"/>
            <a:ext cx="4888814" cy="3651140"/>
          </a:xfrm>
        </p:spPr>
      </p:pic>
      <p:sp>
        <p:nvSpPr>
          <p:cNvPr id="3" name="Title 2">
            <a:extLst>
              <a:ext uri="{FF2B5EF4-FFF2-40B4-BE49-F238E27FC236}">
                <a16:creationId xmlns:a16="http://schemas.microsoft.com/office/drawing/2014/main" id="{D86FC62B-5FEB-5E50-4C7B-882BDD583907}"/>
              </a:ext>
            </a:extLst>
          </p:cNvPr>
          <p:cNvSpPr>
            <a:spLocks noGrp="1"/>
          </p:cNvSpPr>
          <p:nvPr>
            <p:ph type="title"/>
          </p:nvPr>
        </p:nvSpPr>
        <p:spPr/>
        <p:txBody>
          <a:bodyPr/>
          <a:lstStyle/>
          <a:p>
            <a:r>
              <a:rPr lang="en-US" dirty="0"/>
              <a:t>EDA Boxplots </a:t>
            </a:r>
            <a:br>
              <a:rPr lang="en-US" dirty="0"/>
            </a:br>
            <a:r>
              <a:rPr lang="en-US" dirty="0"/>
              <a:t>Age and Sex Distribution by Time Perception</a:t>
            </a:r>
          </a:p>
        </p:txBody>
      </p:sp>
      <p:sp>
        <p:nvSpPr>
          <p:cNvPr id="5" name="Slide Number Placeholder 4">
            <a:extLst>
              <a:ext uri="{FF2B5EF4-FFF2-40B4-BE49-F238E27FC236}">
                <a16:creationId xmlns:a16="http://schemas.microsoft.com/office/drawing/2014/main" id="{A9BD7684-967F-ACBD-26FA-594B7F835F1E}"/>
              </a:ext>
            </a:extLst>
          </p:cNvPr>
          <p:cNvSpPr>
            <a:spLocks noGrp="1"/>
          </p:cNvSpPr>
          <p:nvPr>
            <p:ph type="sldNum" sz="quarter" idx="12"/>
          </p:nvPr>
        </p:nvSpPr>
        <p:spPr/>
        <p:txBody>
          <a:bodyPr/>
          <a:lstStyle/>
          <a:p>
            <a:fld id="{FE024F78-56A6-7740-B68D-8D4D026EDF3F}" type="slidenum">
              <a:rPr lang="en-US" smtClean="0"/>
              <a:pPr/>
              <a:t>9</a:t>
            </a:fld>
            <a:endParaRPr lang="en-US" dirty="0"/>
          </a:p>
        </p:txBody>
      </p:sp>
      <p:pic>
        <p:nvPicPr>
          <p:cNvPr id="9" name="Picture 8">
            <a:extLst>
              <a:ext uri="{FF2B5EF4-FFF2-40B4-BE49-F238E27FC236}">
                <a16:creationId xmlns:a16="http://schemas.microsoft.com/office/drawing/2014/main" id="{E8B12A50-EEDC-C3D0-1941-95EF0FA71915}"/>
              </a:ext>
            </a:extLst>
          </p:cNvPr>
          <p:cNvPicPr>
            <a:picLocks noChangeAspect="1"/>
          </p:cNvPicPr>
          <p:nvPr/>
        </p:nvPicPr>
        <p:blipFill>
          <a:blip r:embed="rId3"/>
          <a:stretch>
            <a:fillRect/>
          </a:stretch>
        </p:blipFill>
        <p:spPr>
          <a:xfrm>
            <a:off x="6525172" y="2253673"/>
            <a:ext cx="4888814" cy="3651140"/>
          </a:xfrm>
          <a:prstGeom prst="rect">
            <a:avLst/>
          </a:prstGeom>
        </p:spPr>
      </p:pic>
      <p:pic>
        <p:nvPicPr>
          <p:cNvPr id="10" name="Picture 9">
            <a:extLst>
              <a:ext uri="{FF2B5EF4-FFF2-40B4-BE49-F238E27FC236}">
                <a16:creationId xmlns:a16="http://schemas.microsoft.com/office/drawing/2014/main" id="{758EA285-A49E-5ADF-C12B-0798EEF80080}"/>
              </a:ext>
            </a:extLst>
          </p:cNvPr>
          <p:cNvPicPr>
            <a:picLocks noChangeAspect="1"/>
          </p:cNvPicPr>
          <p:nvPr/>
        </p:nvPicPr>
        <p:blipFill>
          <a:blip r:embed="rId4"/>
          <a:stretch>
            <a:fillRect/>
          </a:stretch>
        </p:blipFill>
        <p:spPr>
          <a:xfrm>
            <a:off x="10694333" y="165397"/>
            <a:ext cx="1341236" cy="841321"/>
          </a:xfrm>
          <a:prstGeom prst="rect">
            <a:avLst/>
          </a:prstGeom>
        </p:spPr>
      </p:pic>
      <p:sp>
        <p:nvSpPr>
          <p:cNvPr id="11" name="TextBox 10">
            <a:extLst>
              <a:ext uri="{FF2B5EF4-FFF2-40B4-BE49-F238E27FC236}">
                <a16:creationId xmlns:a16="http://schemas.microsoft.com/office/drawing/2014/main" id="{FDBD741E-75FC-8131-03CD-AD39FCE32286}"/>
              </a:ext>
            </a:extLst>
          </p:cNvPr>
          <p:cNvSpPr txBox="1"/>
          <p:nvPr/>
        </p:nvSpPr>
        <p:spPr>
          <a:xfrm>
            <a:off x="1147297" y="6089064"/>
            <a:ext cx="4590867" cy="369332"/>
          </a:xfrm>
          <a:prstGeom prst="rect">
            <a:avLst/>
          </a:prstGeom>
          <a:noFill/>
        </p:spPr>
        <p:txBody>
          <a:bodyPr wrap="square" rtlCol="0">
            <a:spAutoFit/>
          </a:bodyPr>
          <a:lstStyle/>
          <a:p>
            <a:pPr algn="just"/>
            <a:r>
              <a:rPr lang="en-US" dirty="0">
                <a:solidFill>
                  <a:schemeClr val="accent3">
                    <a:lumMod val="20000"/>
                    <a:lumOff val="80000"/>
                  </a:schemeClr>
                </a:solidFill>
              </a:rPr>
              <a:t>As age increases time seems to speed up.</a:t>
            </a:r>
          </a:p>
        </p:txBody>
      </p:sp>
      <p:sp>
        <p:nvSpPr>
          <p:cNvPr id="13" name="TextBox 12">
            <a:extLst>
              <a:ext uri="{FF2B5EF4-FFF2-40B4-BE49-F238E27FC236}">
                <a16:creationId xmlns:a16="http://schemas.microsoft.com/office/drawing/2014/main" id="{2E40496F-B101-3B3B-9222-FB7A96618502}"/>
              </a:ext>
            </a:extLst>
          </p:cNvPr>
          <p:cNvSpPr txBox="1"/>
          <p:nvPr/>
        </p:nvSpPr>
        <p:spPr>
          <a:xfrm>
            <a:off x="6845537" y="6123543"/>
            <a:ext cx="4590867" cy="369332"/>
          </a:xfrm>
          <a:prstGeom prst="rect">
            <a:avLst/>
          </a:prstGeom>
          <a:noFill/>
        </p:spPr>
        <p:txBody>
          <a:bodyPr wrap="square" rtlCol="0">
            <a:spAutoFit/>
          </a:bodyPr>
          <a:lstStyle/>
          <a:p>
            <a:pPr algn="just"/>
            <a:r>
              <a:rPr lang="en-US" dirty="0">
                <a:solidFill>
                  <a:schemeClr val="accent3">
                    <a:lumMod val="20000"/>
                    <a:lumOff val="80000"/>
                  </a:schemeClr>
                </a:solidFill>
              </a:rPr>
              <a:t>Sex does not alter how time is perceived.  </a:t>
            </a:r>
          </a:p>
        </p:txBody>
      </p:sp>
    </p:spTree>
    <p:extLst>
      <p:ext uri="{BB962C8B-B14F-4D97-AF65-F5344CB8AC3E}">
        <p14:creationId xmlns:p14="http://schemas.microsoft.com/office/powerpoint/2010/main" val="874815413"/>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4C44BFB8-0B48-48D5-A0BA-9317960E8F6C}">
  <ds:schemaRefs>
    <ds:schemaRef ds:uri="http://schemas.microsoft.com/sharepoint/v3/contenttype/forms"/>
  </ds:schemaRefs>
</ds:datastoreItem>
</file>

<file path=customXml/itemProps2.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{66D8FDE5-8EB3-4009-A790-D0DB9FE23A5A}tf11936837_win32</Template>
  <TotalTime>591</TotalTime>
  <Words>1555</Words>
  <Application>Microsoft Office PowerPoint</Application>
  <PresentationFormat>Widescreen</PresentationFormat>
  <Paragraphs>158</Paragraphs>
  <Slides>20</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Arial</vt:lpstr>
      <vt:lpstr>Arial Nova</vt:lpstr>
      <vt:lpstr>Biome</vt:lpstr>
      <vt:lpstr>Biome Light</vt:lpstr>
      <vt:lpstr>Calibri</vt:lpstr>
      <vt:lpstr>Cambria Math</vt:lpstr>
      <vt:lpstr>Segoe UI</vt:lpstr>
      <vt:lpstr>Wingdings</vt:lpstr>
      <vt:lpstr>Office Theme</vt:lpstr>
      <vt:lpstr>TEMPORAL</vt:lpstr>
      <vt:lpstr>Temporal Metrics</vt:lpstr>
      <vt:lpstr>Have you ever questioned why your perception of time varies? </vt:lpstr>
      <vt:lpstr>Temporal Metrics Part I</vt:lpstr>
      <vt:lpstr>Temporal Metrics Part I Results</vt:lpstr>
      <vt:lpstr>Temporal Metrics Part II</vt:lpstr>
      <vt:lpstr>Temporal Metrics Part II Results</vt:lpstr>
      <vt:lpstr>EDA Correlation Matrix Selected Features</vt:lpstr>
      <vt:lpstr>EDA Boxplots  Age and Sex Distribution by Time Perception</vt:lpstr>
      <vt:lpstr>EDA Distribution and Density Plots </vt:lpstr>
      <vt:lpstr>EDA Violin Plots  Age and Sex Distribution by Time Perception</vt:lpstr>
      <vt:lpstr>EDA Scatter Plot  Age of Subject by Cr </vt:lpstr>
      <vt:lpstr>EDA  Pair Plot    Age of Subject by Cr </vt:lpstr>
      <vt:lpstr>Model Performance Accuracy </vt:lpstr>
      <vt:lpstr>Model Performance Accuracy   SHAP’s Kernel Explainer</vt:lpstr>
      <vt:lpstr>Model Performance Accuracy </vt:lpstr>
      <vt:lpstr>Practical Applications Examples</vt:lpstr>
      <vt:lpstr>KEY DISCOVERIES</vt:lpstr>
      <vt:lpstr>Future Work</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TEMPORAL</dc:title>
  <dc:creator>Cammie Newmyer</dc:creator>
  <cp:lastModifiedBy>Cammie Newmyer</cp:lastModifiedBy>
  <cp:revision>5</cp:revision>
  <dcterms:created xsi:type="dcterms:W3CDTF">2023-12-05T00:54:42Z</dcterms:created>
  <dcterms:modified xsi:type="dcterms:W3CDTF">2023-12-07T18:39:51Z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